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31"/>
  </p:notesMasterIdLst>
  <p:sldIdLst>
    <p:sldId id="256" r:id="rId2"/>
    <p:sldId id="369" r:id="rId3"/>
    <p:sldId id="398" r:id="rId4"/>
    <p:sldId id="370" r:id="rId5"/>
    <p:sldId id="371" r:id="rId6"/>
    <p:sldId id="372" r:id="rId7"/>
    <p:sldId id="373" r:id="rId8"/>
    <p:sldId id="374" r:id="rId9"/>
    <p:sldId id="378" r:id="rId10"/>
    <p:sldId id="375" r:id="rId11"/>
    <p:sldId id="376" r:id="rId12"/>
    <p:sldId id="377" r:id="rId13"/>
    <p:sldId id="380" r:id="rId14"/>
    <p:sldId id="381" r:id="rId15"/>
    <p:sldId id="379" r:id="rId16"/>
    <p:sldId id="382" r:id="rId17"/>
    <p:sldId id="383" r:id="rId18"/>
    <p:sldId id="384" r:id="rId19"/>
    <p:sldId id="385" r:id="rId20"/>
    <p:sldId id="388" r:id="rId21"/>
    <p:sldId id="386" r:id="rId22"/>
    <p:sldId id="387" r:id="rId23"/>
    <p:sldId id="391" r:id="rId24"/>
    <p:sldId id="389" r:id="rId25"/>
    <p:sldId id="399" r:id="rId26"/>
    <p:sldId id="400" r:id="rId27"/>
    <p:sldId id="392" r:id="rId28"/>
    <p:sldId id="394" r:id="rId29"/>
    <p:sldId id="395"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4"/>
    <p:restoredTop sz="86089"/>
  </p:normalViewPr>
  <p:slideViewPr>
    <p:cSldViewPr snapToGrid="0">
      <p:cViewPr varScale="1">
        <p:scale>
          <a:sx n="92" d="100"/>
          <a:sy n="92" d="100"/>
        </p:scale>
        <p:origin x="122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image10.png>
</file>

<file path=ppt/media/image11.png>
</file>

<file path=ppt/media/image12.png>
</file>

<file path=ppt/media/image13.png>
</file>

<file path=ppt/media/image14.png>
</file>

<file path=ppt/media/image15.png>
</file>

<file path=ppt/media/image16.tiff>
</file>

<file path=ppt/media/image17.tiff>
</file>

<file path=ppt/media/image18.png>
</file>

<file path=ppt/media/image19.png>
</file>

<file path=ppt/media/image2.tiff>
</file>

<file path=ppt/media/image20.png>
</file>

<file path=ppt/media/image21.tiff>
</file>

<file path=ppt/media/image2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B8A52-8AC5-C74C-97FB-632C448F3674}" type="datetimeFigureOut">
              <a:rPr lang="en-US" smtClean="0"/>
              <a:t>9/28/23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66506D-5C9B-294C-B2AE-15ACE8B5B9F7}" type="slidenum">
              <a:rPr lang="en-US" smtClean="0"/>
              <a:t>‹#›</a:t>
            </a:fld>
            <a:endParaRPr lang="en-US"/>
          </a:p>
        </p:txBody>
      </p:sp>
    </p:spTree>
    <p:extLst>
      <p:ext uri="{BB962C8B-B14F-4D97-AF65-F5344CB8AC3E}">
        <p14:creationId xmlns:p14="http://schemas.microsoft.com/office/powerpoint/2010/main" val="1937161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en.wikipedia.org/wiki/National_Museum_of_American_History" TargetMode="External"/><Relationship Id="rId3" Type="http://schemas.openxmlformats.org/officeDocument/2006/relationships/hyperlink" Target="https://en.wikipedia.org/wiki/Thomas_Edison" TargetMode="External"/><Relationship Id="rId7" Type="http://schemas.openxmlformats.org/officeDocument/2006/relationships/hyperlink" Target="https://en.wikipedia.org/wiki/Moth"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en.wikipedia.org/wiki/Harvard_Mark_III" TargetMode="External"/><Relationship Id="rId5" Type="http://schemas.openxmlformats.org/officeDocument/2006/relationships/hyperlink" Target="https://en.wikipedia.org/wiki/Harvard_Mark_II" TargetMode="External"/><Relationship Id="rId4" Type="http://schemas.openxmlformats.org/officeDocument/2006/relationships/hyperlink" Target="https://en.wikipedia.org/wiki/Admiral_Grace_Hopper" TargetMode="External"/><Relationship Id="rId9" Type="http://schemas.openxmlformats.org/officeDocument/2006/relationships/hyperlink" Target="https://en.wikipedia.org/wiki/Software_bug#cite_note-si-bug-11"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a:t>
            </a:fld>
            <a:endParaRPr lang="en-US"/>
          </a:p>
        </p:txBody>
      </p:sp>
    </p:spTree>
    <p:extLst>
      <p:ext uri="{BB962C8B-B14F-4D97-AF65-F5344CB8AC3E}">
        <p14:creationId xmlns:p14="http://schemas.microsoft.com/office/powerpoint/2010/main" val="1583441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29</a:t>
            </a:fld>
            <a:endParaRPr lang="en-US"/>
          </a:p>
        </p:txBody>
      </p:sp>
    </p:spTree>
    <p:extLst>
      <p:ext uri="{BB962C8B-B14F-4D97-AF65-F5344CB8AC3E}">
        <p14:creationId xmlns:p14="http://schemas.microsoft.com/office/powerpoint/2010/main" val="401203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3</a:t>
            </a:fld>
            <a:endParaRPr lang="en-US"/>
          </a:p>
        </p:txBody>
      </p:sp>
    </p:spTree>
    <p:extLst>
      <p:ext uri="{BB962C8B-B14F-4D97-AF65-F5344CB8AC3E}">
        <p14:creationId xmlns:p14="http://schemas.microsoft.com/office/powerpoint/2010/main" val="944991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term "bug", in the sense of "technical error", dates back at least to 1878 when it appeared in a private letter written by </a:t>
            </a:r>
            <a:r>
              <a:rPr lang="en-US" sz="1200" b="0" i="0" u="none" strike="noStrike" kern="1200" dirty="0">
                <a:solidFill>
                  <a:schemeClr val="tx1"/>
                </a:solidFill>
                <a:effectLst/>
                <a:latin typeface="+mn-lt"/>
                <a:ea typeface="+mn-ea"/>
                <a:cs typeface="+mn-cs"/>
                <a:hlinkClick r:id="rId3" tooltip="Thomas Edison"/>
              </a:rPr>
              <a:t>Thomas Edison</a:t>
            </a:r>
            <a:r>
              <a:rPr lang="en-US" sz="1200" b="0" i="0" u="none" strike="noStrike"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However, the terms "bug" and "debugging" with respect to computation are popularly attributed to </a:t>
            </a:r>
            <a:r>
              <a:rPr lang="en-US" sz="1200" b="0" i="0" u="none" strike="noStrike" kern="1200" dirty="0">
                <a:solidFill>
                  <a:schemeClr val="tx1"/>
                </a:solidFill>
                <a:effectLst/>
                <a:latin typeface="+mn-lt"/>
                <a:ea typeface="+mn-ea"/>
                <a:cs typeface="+mn-cs"/>
                <a:hlinkClick r:id="rId4" tooltip="Admiral Grace Hopper"/>
              </a:rPr>
              <a:t>Admiral Grace Hopper</a:t>
            </a:r>
            <a:r>
              <a:rPr lang="en-US" sz="1200" b="0" i="0" u="none" strike="noStrike" kern="1200" dirty="0">
                <a:solidFill>
                  <a:schemeClr val="tx1"/>
                </a:solidFill>
                <a:effectLst/>
                <a:latin typeface="+mn-lt"/>
                <a:ea typeface="+mn-ea"/>
                <a:cs typeface="+mn-cs"/>
              </a:rPr>
              <a:t>, the same person for whom the Annual Grace Hopper Celebration of Women in Computing is named. </a:t>
            </a:r>
            <a:r>
              <a:rPr lang="en-US" sz="1200" b="0" i="0" kern="1200" dirty="0">
                <a:solidFill>
                  <a:schemeClr val="tx1"/>
                </a:solidFill>
                <a:effectLst/>
                <a:latin typeface="+mn-lt"/>
                <a:ea typeface="+mn-ea"/>
                <a:cs typeface="+mn-cs"/>
              </a:rPr>
              <a:t>In 1946, when Admiral Hopper was released from active duty, she joined the Harvard Faculty at the Computation Laboratory where she continued her work on the </a:t>
            </a:r>
            <a:r>
              <a:rPr lang="en-US" sz="1200" b="0" i="0" u="none" strike="noStrike" kern="1200" dirty="0">
                <a:solidFill>
                  <a:schemeClr val="tx1"/>
                </a:solidFill>
                <a:effectLst/>
                <a:latin typeface="+mn-lt"/>
                <a:ea typeface="+mn-ea"/>
                <a:cs typeface="+mn-cs"/>
                <a:hlinkClick r:id="rId5" tooltip="Harvard Mark II"/>
              </a:rPr>
              <a:t>Mark II</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hlinkClick r:id="rId6" tooltip="Harvard Mark III"/>
              </a:rPr>
              <a:t>Mark III</a:t>
            </a:r>
            <a:r>
              <a:rPr lang="en-US" sz="1200" b="0" i="0" kern="1200" dirty="0">
                <a:solidFill>
                  <a:schemeClr val="tx1"/>
                </a:solidFill>
                <a:effectLst/>
                <a:latin typeface="+mn-lt"/>
                <a:ea typeface="+mn-ea"/>
                <a:cs typeface="+mn-cs"/>
              </a:rPr>
              <a:t>. Operators traced an error in the Mark II to a </a:t>
            </a:r>
            <a:r>
              <a:rPr lang="en-US" sz="1200" b="0" i="0" u="none" strike="noStrike" kern="1200" dirty="0">
                <a:solidFill>
                  <a:schemeClr val="tx1"/>
                </a:solidFill>
                <a:effectLst/>
                <a:latin typeface="+mn-lt"/>
                <a:ea typeface="+mn-ea"/>
                <a:cs typeface="+mn-cs"/>
                <a:hlinkClick r:id="rId7" tooltip="Moth"/>
              </a:rPr>
              <a:t>moth</a:t>
            </a:r>
            <a:r>
              <a:rPr lang="en-US" sz="1200" b="0" i="0" kern="1200" dirty="0">
                <a:solidFill>
                  <a:schemeClr val="tx1"/>
                </a:solidFill>
                <a:effectLst/>
                <a:latin typeface="+mn-lt"/>
                <a:ea typeface="+mn-ea"/>
                <a:cs typeface="+mn-cs"/>
              </a:rPr>
              <a:t> trapped in a relay. This bug was carefully removed and taped to the log book along with the notation "First actual case of bug being found.” This log book, complete with attached moth, is part of the collection of the Smithsonian </a:t>
            </a:r>
            <a:r>
              <a:rPr lang="en-US" sz="1200" b="0" i="0" u="none" strike="noStrike" kern="1200" dirty="0">
                <a:solidFill>
                  <a:schemeClr val="tx1"/>
                </a:solidFill>
                <a:effectLst/>
                <a:latin typeface="+mn-lt"/>
                <a:ea typeface="+mn-ea"/>
                <a:cs typeface="+mn-cs"/>
                <a:hlinkClick r:id="rId8" tooltip="National Museum of American History"/>
              </a:rPr>
              <a:t>National Museum of American History</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9"/>
              </a:rPr>
              <a:t>[11]</a:t>
            </a:r>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4</a:t>
            </a:fld>
            <a:endParaRPr lang="en-US"/>
          </a:p>
        </p:txBody>
      </p:sp>
    </p:spTree>
    <p:extLst>
      <p:ext uri="{BB962C8B-B14F-4D97-AF65-F5344CB8AC3E}">
        <p14:creationId xmlns:p14="http://schemas.microsoft.com/office/powerpoint/2010/main" val="2406454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18</a:t>
            </a:fld>
            <a:endParaRPr lang="en-US"/>
          </a:p>
        </p:txBody>
      </p:sp>
    </p:spTree>
    <p:extLst>
      <p:ext uri="{BB962C8B-B14F-4D97-AF65-F5344CB8AC3E}">
        <p14:creationId xmlns:p14="http://schemas.microsoft.com/office/powerpoint/2010/main" val="9773148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19</a:t>
            </a:fld>
            <a:endParaRPr lang="en-US"/>
          </a:p>
        </p:txBody>
      </p:sp>
    </p:spTree>
    <p:extLst>
      <p:ext uri="{BB962C8B-B14F-4D97-AF65-F5344CB8AC3E}">
        <p14:creationId xmlns:p14="http://schemas.microsoft.com/office/powerpoint/2010/main" val="3082248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23</a:t>
            </a:fld>
            <a:endParaRPr lang="en-US"/>
          </a:p>
        </p:txBody>
      </p:sp>
    </p:spTree>
    <p:extLst>
      <p:ext uri="{BB962C8B-B14F-4D97-AF65-F5344CB8AC3E}">
        <p14:creationId xmlns:p14="http://schemas.microsoft.com/office/powerpoint/2010/main" val="1021979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25</a:t>
            </a:fld>
            <a:endParaRPr lang="en-US"/>
          </a:p>
        </p:txBody>
      </p:sp>
    </p:spTree>
    <p:extLst>
      <p:ext uri="{BB962C8B-B14F-4D97-AF65-F5344CB8AC3E}">
        <p14:creationId xmlns:p14="http://schemas.microsoft.com/office/powerpoint/2010/main" val="21934984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26</a:t>
            </a:fld>
            <a:endParaRPr lang="en-US"/>
          </a:p>
        </p:txBody>
      </p:sp>
    </p:spTree>
    <p:extLst>
      <p:ext uri="{BB962C8B-B14F-4D97-AF65-F5344CB8AC3E}">
        <p14:creationId xmlns:p14="http://schemas.microsoft.com/office/powerpoint/2010/main" val="90477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28</a:t>
            </a:fld>
            <a:endParaRPr lang="en-US"/>
          </a:p>
        </p:txBody>
      </p:sp>
    </p:spTree>
    <p:extLst>
      <p:ext uri="{BB962C8B-B14F-4D97-AF65-F5344CB8AC3E}">
        <p14:creationId xmlns:p14="http://schemas.microsoft.com/office/powerpoint/2010/main" val="30089313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5078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66850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58224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76862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19148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6835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9116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86828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06068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44644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9/28/23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27679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9/28/23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62071484"/>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jcrouser.github.io/"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5.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66711-FD41-BF2C-3200-E86657F1099A}"/>
              </a:ext>
            </a:extLst>
          </p:cNvPr>
          <p:cNvSpPr>
            <a:spLocks noGrp="1"/>
          </p:cNvSpPr>
          <p:nvPr>
            <p:ph type="ctrTitle"/>
          </p:nvPr>
        </p:nvSpPr>
        <p:spPr/>
        <p:txBody>
          <a:bodyPr>
            <a:normAutofit/>
          </a:bodyPr>
          <a:lstStyle/>
          <a:p>
            <a:r>
              <a:rPr lang="en-US" dirty="0"/>
              <a:t>In-class activity: Debugging </a:t>
            </a:r>
          </a:p>
        </p:txBody>
      </p:sp>
      <p:sp>
        <p:nvSpPr>
          <p:cNvPr id="3" name="Subtitle 2">
            <a:extLst>
              <a:ext uri="{FF2B5EF4-FFF2-40B4-BE49-F238E27FC236}">
                <a16:creationId xmlns:a16="http://schemas.microsoft.com/office/drawing/2014/main" id="{D0BE8CA1-49DD-7D0B-3796-B4A0CE9405C0}"/>
              </a:ext>
            </a:extLst>
          </p:cNvPr>
          <p:cNvSpPr>
            <a:spLocks noGrp="1"/>
          </p:cNvSpPr>
          <p:nvPr>
            <p:ph type="subTitle" idx="1"/>
          </p:nvPr>
        </p:nvSpPr>
        <p:spPr/>
        <p:txBody>
          <a:bodyPr/>
          <a:lstStyle/>
          <a:p>
            <a:r>
              <a:rPr lang="en-US" dirty="0"/>
              <a:t>Dr. Ab Mosca (they/them) </a:t>
            </a:r>
          </a:p>
        </p:txBody>
      </p:sp>
      <p:sp>
        <p:nvSpPr>
          <p:cNvPr id="5" name="TextBox 4">
            <a:extLst>
              <a:ext uri="{FF2B5EF4-FFF2-40B4-BE49-F238E27FC236}">
                <a16:creationId xmlns:a16="http://schemas.microsoft.com/office/drawing/2014/main" id="{51C47612-0F01-5A1D-003F-59C048DD3D08}"/>
              </a:ext>
            </a:extLst>
          </p:cNvPr>
          <p:cNvSpPr txBox="1"/>
          <p:nvPr/>
        </p:nvSpPr>
        <p:spPr>
          <a:xfrm>
            <a:off x="2286000" y="6342185"/>
            <a:ext cx="7444410" cy="369332"/>
          </a:xfrm>
          <a:prstGeom prst="rect">
            <a:avLst/>
          </a:prstGeom>
          <a:noFill/>
        </p:spPr>
        <p:txBody>
          <a:bodyPr wrap="none" rtlCol="0">
            <a:spAutoFit/>
          </a:bodyPr>
          <a:lstStyle/>
          <a:p>
            <a:r>
              <a:rPr lang="en-US" dirty="0"/>
              <a:t>Slides based off slides courtesy of Jordan Crouser (</a:t>
            </a:r>
            <a:r>
              <a:rPr lang="en-US" dirty="0">
                <a:hlinkClick r:id="rId2"/>
              </a:rPr>
              <a:t>https://jcrouser.github.io/</a:t>
            </a:r>
            <a:r>
              <a:rPr lang="en-US" dirty="0"/>
              <a:t>) </a:t>
            </a:r>
          </a:p>
        </p:txBody>
      </p:sp>
    </p:spTree>
    <p:extLst>
      <p:ext uri="{BB962C8B-B14F-4D97-AF65-F5344CB8AC3E}">
        <p14:creationId xmlns:p14="http://schemas.microsoft.com/office/powerpoint/2010/main" val="290532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6C829-3932-D647-AA19-A6274AFA50A2}"/>
              </a:ext>
            </a:extLst>
          </p:cNvPr>
          <p:cNvSpPr>
            <a:spLocks noGrp="1"/>
          </p:cNvSpPr>
          <p:nvPr>
            <p:ph type="title"/>
          </p:nvPr>
        </p:nvSpPr>
        <p:spPr/>
        <p:txBody>
          <a:bodyPr/>
          <a:lstStyle/>
          <a:p>
            <a:r>
              <a:rPr lang="en-US" dirty="0"/>
              <a:t>Common </a:t>
            </a:r>
            <a:r>
              <a:rPr lang="en-US" b="1" dirty="0">
                <a:latin typeface="Courier" pitchFamily="2" charset="0"/>
              </a:rPr>
              <a:t>Exceptions</a:t>
            </a:r>
            <a:endParaRPr lang="en-US" dirty="0"/>
          </a:p>
        </p:txBody>
      </p:sp>
      <p:sp>
        <p:nvSpPr>
          <p:cNvPr id="3" name="Content Placeholder 2">
            <a:extLst>
              <a:ext uri="{FF2B5EF4-FFF2-40B4-BE49-F238E27FC236}">
                <a16:creationId xmlns:a16="http://schemas.microsoft.com/office/drawing/2014/main" id="{093ECBDC-7BEC-B740-85BB-56B63A7F9E3C}"/>
              </a:ext>
            </a:extLst>
          </p:cNvPr>
          <p:cNvSpPr>
            <a:spLocks noGrp="1"/>
          </p:cNvSpPr>
          <p:nvPr>
            <p:ph idx="1"/>
          </p:nvPr>
        </p:nvSpPr>
        <p:spPr/>
        <p:txBody>
          <a:bodyPr anchor="t">
            <a:normAutofit/>
          </a:bodyPr>
          <a:lstStyle/>
          <a:p>
            <a:r>
              <a:rPr lang="en-US" sz="2400" b="1" dirty="0" err="1">
                <a:latin typeface="Courier" pitchFamily="2" charset="0"/>
              </a:rPr>
              <a:t>IndexError</a:t>
            </a:r>
            <a:r>
              <a:rPr lang="en-US" sz="2400" b="1" dirty="0"/>
              <a:t>: </a:t>
            </a:r>
            <a:r>
              <a:rPr lang="en-US" sz="2400" dirty="0"/>
              <a:t>raised when you try to use an index that’s out of bounds</a:t>
            </a:r>
          </a:p>
        </p:txBody>
      </p:sp>
      <p:pic>
        <p:nvPicPr>
          <p:cNvPr id="5" name="Content Placeholder 4">
            <a:extLst>
              <a:ext uri="{FF2B5EF4-FFF2-40B4-BE49-F238E27FC236}">
                <a16:creationId xmlns:a16="http://schemas.microsoft.com/office/drawing/2014/main" id="{27F93E38-41B3-9444-9658-A04360047946}"/>
              </a:ext>
            </a:extLst>
          </p:cNvPr>
          <p:cNvPicPr>
            <a:picLocks noChangeAspect="1"/>
          </p:cNvPicPr>
          <p:nvPr/>
        </p:nvPicPr>
        <p:blipFill>
          <a:blip r:embed="rId2"/>
          <a:stretch>
            <a:fillRect/>
          </a:stretch>
        </p:blipFill>
        <p:spPr>
          <a:xfrm>
            <a:off x="3412068" y="2360655"/>
            <a:ext cx="8229600" cy="3364365"/>
          </a:xfrm>
          <a:prstGeom prst="rect">
            <a:avLst/>
          </a:prstGeom>
        </p:spPr>
      </p:pic>
    </p:spTree>
    <p:extLst>
      <p:ext uri="{BB962C8B-B14F-4D97-AF65-F5344CB8AC3E}">
        <p14:creationId xmlns:p14="http://schemas.microsoft.com/office/powerpoint/2010/main" val="23661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6C829-3932-D647-AA19-A6274AFA50A2}"/>
              </a:ext>
            </a:extLst>
          </p:cNvPr>
          <p:cNvSpPr>
            <a:spLocks noGrp="1"/>
          </p:cNvSpPr>
          <p:nvPr>
            <p:ph type="title"/>
          </p:nvPr>
        </p:nvSpPr>
        <p:spPr/>
        <p:txBody>
          <a:bodyPr/>
          <a:lstStyle/>
          <a:p>
            <a:r>
              <a:rPr lang="en-US" dirty="0"/>
              <a:t>Common </a:t>
            </a:r>
            <a:r>
              <a:rPr lang="en-US" b="1" dirty="0">
                <a:latin typeface="Courier" pitchFamily="2" charset="0"/>
              </a:rPr>
              <a:t>Exceptions</a:t>
            </a:r>
            <a:endParaRPr lang="en-US" dirty="0"/>
          </a:p>
        </p:txBody>
      </p:sp>
      <p:sp>
        <p:nvSpPr>
          <p:cNvPr id="3" name="Content Placeholder 2">
            <a:extLst>
              <a:ext uri="{FF2B5EF4-FFF2-40B4-BE49-F238E27FC236}">
                <a16:creationId xmlns:a16="http://schemas.microsoft.com/office/drawing/2014/main" id="{093ECBDC-7BEC-B740-85BB-56B63A7F9E3C}"/>
              </a:ext>
            </a:extLst>
          </p:cNvPr>
          <p:cNvSpPr>
            <a:spLocks noGrp="1"/>
          </p:cNvSpPr>
          <p:nvPr>
            <p:ph idx="1"/>
          </p:nvPr>
        </p:nvSpPr>
        <p:spPr/>
        <p:txBody>
          <a:bodyPr anchor="t">
            <a:normAutofit/>
          </a:bodyPr>
          <a:lstStyle/>
          <a:p>
            <a:r>
              <a:rPr lang="en-US" sz="2400" b="1" dirty="0" err="1">
                <a:latin typeface="Courier" pitchFamily="2" charset="0"/>
              </a:rPr>
              <a:t>SyntaxError</a:t>
            </a:r>
            <a:r>
              <a:rPr lang="en-US" sz="2400" b="1" dirty="0"/>
              <a:t>: </a:t>
            </a:r>
            <a:r>
              <a:rPr lang="en-US" sz="2400" dirty="0"/>
              <a:t>raised when you try to run a command that isn’t a valid Python statement</a:t>
            </a:r>
          </a:p>
        </p:txBody>
      </p:sp>
      <p:pic>
        <p:nvPicPr>
          <p:cNvPr id="4" name="Content Placeholder 4">
            <a:extLst>
              <a:ext uri="{FF2B5EF4-FFF2-40B4-BE49-F238E27FC236}">
                <a16:creationId xmlns:a16="http://schemas.microsoft.com/office/drawing/2014/main" id="{79789909-67B8-A54C-9478-A2DA4AB3AF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2068" y="2485694"/>
            <a:ext cx="8229600" cy="2322121"/>
          </a:xfrm>
          <a:prstGeom prst="rect">
            <a:avLst/>
          </a:prstGeom>
        </p:spPr>
      </p:pic>
    </p:spTree>
    <p:extLst>
      <p:ext uri="{BB962C8B-B14F-4D97-AF65-F5344CB8AC3E}">
        <p14:creationId xmlns:p14="http://schemas.microsoft.com/office/powerpoint/2010/main" val="22541346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6C829-3932-D647-AA19-A6274AFA50A2}"/>
              </a:ext>
            </a:extLst>
          </p:cNvPr>
          <p:cNvSpPr>
            <a:spLocks noGrp="1"/>
          </p:cNvSpPr>
          <p:nvPr>
            <p:ph type="title"/>
          </p:nvPr>
        </p:nvSpPr>
        <p:spPr/>
        <p:txBody>
          <a:bodyPr/>
          <a:lstStyle/>
          <a:p>
            <a:r>
              <a:rPr lang="en-US" dirty="0"/>
              <a:t>Common </a:t>
            </a:r>
            <a:r>
              <a:rPr lang="en-US" b="1" dirty="0">
                <a:latin typeface="Courier" pitchFamily="2" charset="0"/>
              </a:rPr>
              <a:t>Exceptions</a:t>
            </a:r>
            <a:endParaRPr lang="en-US" dirty="0"/>
          </a:p>
        </p:txBody>
      </p:sp>
      <p:sp>
        <p:nvSpPr>
          <p:cNvPr id="3" name="Content Placeholder 2">
            <a:extLst>
              <a:ext uri="{FF2B5EF4-FFF2-40B4-BE49-F238E27FC236}">
                <a16:creationId xmlns:a16="http://schemas.microsoft.com/office/drawing/2014/main" id="{093ECBDC-7BEC-B740-85BB-56B63A7F9E3C}"/>
              </a:ext>
            </a:extLst>
          </p:cNvPr>
          <p:cNvSpPr>
            <a:spLocks noGrp="1"/>
          </p:cNvSpPr>
          <p:nvPr>
            <p:ph idx="1"/>
          </p:nvPr>
        </p:nvSpPr>
        <p:spPr/>
        <p:txBody>
          <a:bodyPr anchor="t">
            <a:normAutofit/>
          </a:bodyPr>
          <a:lstStyle/>
          <a:p>
            <a:r>
              <a:rPr lang="en-US" sz="2400" b="1" dirty="0" err="1">
                <a:latin typeface="Courier" pitchFamily="2" charset="0"/>
              </a:rPr>
              <a:t>SyntaxError</a:t>
            </a:r>
            <a:r>
              <a:rPr lang="en-US" sz="2400" b="1" dirty="0"/>
              <a:t>: </a:t>
            </a:r>
            <a:r>
              <a:rPr lang="en-US" sz="2400" dirty="0"/>
              <a:t>also raised if your indentation is messed up (this is a special kind of </a:t>
            </a:r>
            <a:r>
              <a:rPr lang="en-US" sz="2400" dirty="0" err="1">
                <a:latin typeface="Courier" pitchFamily="2" charset="0"/>
              </a:rPr>
              <a:t>SyntaxError</a:t>
            </a:r>
            <a:r>
              <a:rPr lang="en-US" sz="2400" dirty="0"/>
              <a:t> called an </a:t>
            </a:r>
            <a:r>
              <a:rPr lang="en-US" sz="2400" dirty="0" err="1">
                <a:latin typeface="Courier" pitchFamily="2" charset="0"/>
              </a:rPr>
              <a:t>IndentationError</a:t>
            </a:r>
            <a:r>
              <a:rPr lang="en-US" sz="2400" dirty="0"/>
              <a:t>)</a:t>
            </a:r>
          </a:p>
        </p:txBody>
      </p:sp>
      <p:pic>
        <p:nvPicPr>
          <p:cNvPr id="4" name="Content Placeholder 4">
            <a:extLst>
              <a:ext uri="{FF2B5EF4-FFF2-40B4-BE49-F238E27FC236}">
                <a16:creationId xmlns:a16="http://schemas.microsoft.com/office/drawing/2014/main" id="{79789909-67B8-A54C-9478-A2DA4AB3AF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2181" y="2444363"/>
            <a:ext cx="8229600" cy="3280657"/>
          </a:xfrm>
          <a:prstGeom prst="rect">
            <a:avLst/>
          </a:prstGeom>
        </p:spPr>
      </p:pic>
    </p:spTree>
    <p:extLst>
      <p:ext uri="{BB962C8B-B14F-4D97-AF65-F5344CB8AC3E}">
        <p14:creationId xmlns:p14="http://schemas.microsoft.com/office/powerpoint/2010/main" val="31815585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6C829-3932-D647-AA19-A6274AFA50A2}"/>
              </a:ext>
            </a:extLst>
          </p:cNvPr>
          <p:cNvSpPr>
            <a:spLocks noGrp="1"/>
          </p:cNvSpPr>
          <p:nvPr>
            <p:ph type="title"/>
          </p:nvPr>
        </p:nvSpPr>
        <p:spPr/>
        <p:txBody>
          <a:bodyPr/>
          <a:lstStyle/>
          <a:p>
            <a:r>
              <a:rPr lang="en-US" dirty="0"/>
              <a:t>Common </a:t>
            </a:r>
            <a:r>
              <a:rPr lang="en-US" b="1" dirty="0">
                <a:latin typeface="Courier" pitchFamily="2" charset="0"/>
              </a:rPr>
              <a:t>Exceptions</a:t>
            </a:r>
            <a:endParaRPr lang="en-US" dirty="0"/>
          </a:p>
        </p:txBody>
      </p:sp>
      <p:sp>
        <p:nvSpPr>
          <p:cNvPr id="3" name="Content Placeholder 2">
            <a:extLst>
              <a:ext uri="{FF2B5EF4-FFF2-40B4-BE49-F238E27FC236}">
                <a16:creationId xmlns:a16="http://schemas.microsoft.com/office/drawing/2014/main" id="{093ECBDC-7BEC-B740-85BB-56B63A7F9E3C}"/>
              </a:ext>
            </a:extLst>
          </p:cNvPr>
          <p:cNvSpPr>
            <a:spLocks noGrp="1"/>
          </p:cNvSpPr>
          <p:nvPr>
            <p:ph idx="1"/>
          </p:nvPr>
        </p:nvSpPr>
        <p:spPr/>
        <p:txBody>
          <a:bodyPr anchor="t">
            <a:normAutofit/>
          </a:bodyPr>
          <a:lstStyle/>
          <a:p>
            <a:r>
              <a:rPr lang="en-US" sz="2400" b="1" dirty="0" err="1">
                <a:latin typeface="Courier" pitchFamily="2" charset="0"/>
              </a:rPr>
              <a:t>ZeroDivisionError</a:t>
            </a:r>
            <a:r>
              <a:rPr lang="en-US" sz="2400" b="1" dirty="0"/>
              <a:t>: </a:t>
            </a:r>
            <a:r>
              <a:rPr lang="en-US" sz="2400" dirty="0"/>
              <a:t>raised when you try to divide by zero (or do modular arithmetic with zero)</a:t>
            </a:r>
          </a:p>
        </p:txBody>
      </p:sp>
      <p:pic>
        <p:nvPicPr>
          <p:cNvPr id="4" name="Content Placeholder 4">
            <a:extLst>
              <a:ext uri="{FF2B5EF4-FFF2-40B4-BE49-F238E27FC236}">
                <a16:creationId xmlns:a16="http://schemas.microsoft.com/office/drawing/2014/main" id="{79789909-67B8-A54C-9478-A2DA4AB3AF0F}"/>
              </a:ext>
            </a:extLst>
          </p:cNvPr>
          <p:cNvPicPr>
            <a:picLocks noChangeAspect="1"/>
          </p:cNvPicPr>
          <p:nvPr/>
        </p:nvPicPr>
        <p:blipFill>
          <a:blip r:embed="rId2"/>
          <a:stretch>
            <a:fillRect/>
          </a:stretch>
        </p:blipFill>
        <p:spPr>
          <a:xfrm>
            <a:off x="3412068" y="2116545"/>
            <a:ext cx="8229600" cy="3358813"/>
          </a:xfrm>
          <a:prstGeom prst="rect">
            <a:avLst/>
          </a:prstGeom>
        </p:spPr>
      </p:pic>
    </p:spTree>
    <p:extLst>
      <p:ext uri="{BB962C8B-B14F-4D97-AF65-F5344CB8AC3E}">
        <p14:creationId xmlns:p14="http://schemas.microsoft.com/office/powerpoint/2010/main" val="8991324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6C829-3932-D647-AA19-A6274AFA50A2}"/>
              </a:ext>
            </a:extLst>
          </p:cNvPr>
          <p:cNvSpPr>
            <a:spLocks noGrp="1"/>
          </p:cNvSpPr>
          <p:nvPr>
            <p:ph type="title"/>
          </p:nvPr>
        </p:nvSpPr>
        <p:spPr/>
        <p:txBody>
          <a:bodyPr/>
          <a:lstStyle/>
          <a:p>
            <a:r>
              <a:rPr lang="en-US" dirty="0"/>
              <a:t>Common </a:t>
            </a:r>
            <a:r>
              <a:rPr lang="en-US" b="1" dirty="0">
                <a:latin typeface="Courier" pitchFamily="2" charset="0"/>
              </a:rPr>
              <a:t>Exceptions</a:t>
            </a:r>
            <a:endParaRPr lang="en-US" dirty="0"/>
          </a:p>
        </p:txBody>
      </p:sp>
      <p:sp>
        <p:nvSpPr>
          <p:cNvPr id="3" name="Content Placeholder 2">
            <a:extLst>
              <a:ext uri="{FF2B5EF4-FFF2-40B4-BE49-F238E27FC236}">
                <a16:creationId xmlns:a16="http://schemas.microsoft.com/office/drawing/2014/main" id="{093ECBDC-7BEC-B740-85BB-56B63A7F9E3C}"/>
              </a:ext>
            </a:extLst>
          </p:cNvPr>
          <p:cNvSpPr>
            <a:spLocks noGrp="1"/>
          </p:cNvSpPr>
          <p:nvPr>
            <p:ph idx="1"/>
          </p:nvPr>
        </p:nvSpPr>
        <p:spPr/>
        <p:txBody>
          <a:bodyPr anchor="t">
            <a:normAutofit/>
          </a:bodyPr>
          <a:lstStyle/>
          <a:p>
            <a:r>
              <a:rPr lang="en-US" sz="2400" b="1" dirty="0" err="1">
                <a:latin typeface="Courier" pitchFamily="2" charset="0"/>
              </a:rPr>
              <a:t>FileNotFoundError</a:t>
            </a:r>
            <a:r>
              <a:rPr lang="en-US" sz="2400" b="1" dirty="0"/>
              <a:t>: </a:t>
            </a:r>
            <a:r>
              <a:rPr lang="en-US" sz="2400" dirty="0"/>
              <a:t>raised when Python can’t find the thing you’re referring to (a file)</a:t>
            </a:r>
          </a:p>
        </p:txBody>
      </p:sp>
      <p:pic>
        <p:nvPicPr>
          <p:cNvPr id="4" name="Content Placeholder 4">
            <a:extLst>
              <a:ext uri="{FF2B5EF4-FFF2-40B4-BE49-F238E27FC236}">
                <a16:creationId xmlns:a16="http://schemas.microsoft.com/office/drawing/2014/main" id="{79789909-67B8-A54C-9478-A2DA4AB3AF0F}"/>
              </a:ext>
            </a:extLst>
          </p:cNvPr>
          <p:cNvPicPr>
            <a:picLocks noChangeAspect="1"/>
          </p:cNvPicPr>
          <p:nvPr/>
        </p:nvPicPr>
        <p:blipFill>
          <a:blip r:embed="rId2"/>
          <a:stretch>
            <a:fillRect/>
          </a:stretch>
        </p:blipFill>
        <p:spPr>
          <a:xfrm>
            <a:off x="3412068" y="2083375"/>
            <a:ext cx="8229600" cy="3340428"/>
          </a:xfrm>
          <a:prstGeom prst="rect">
            <a:avLst/>
          </a:prstGeom>
        </p:spPr>
      </p:pic>
    </p:spTree>
    <p:extLst>
      <p:ext uri="{BB962C8B-B14F-4D97-AF65-F5344CB8AC3E}">
        <p14:creationId xmlns:p14="http://schemas.microsoft.com/office/powerpoint/2010/main" val="14942648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6C829-3932-D647-AA19-A6274AFA50A2}"/>
              </a:ext>
            </a:extLst>
          </p:cNvPr>
          <p:cNvSpPr>
            <a:spLocks noGrp="1"/>
          </p:cNvSpPr>
          <p:nvPr>
            <p:ph type="title"/>
          </p:nvPr>
        </p:nvSpPr>
        <p:spPr/>
        <p:txBody>
          <a:bodyPr/>
          <a:lstStyle/>
          <a:p>
            <a:r>
              <a:rPr lang="en-US" dirty="0"/>
              <a:t>Common </a:t>
            </a:r>
            <a:r>
              <a:rPr lang="en-US" b="1" dirty="0">
                <a:latin typeface="Courier" pitchFamily="2" charset="0"/>
              </a:rPr>
              <a:t>Exceptions</a:t>
            </a:r>
            <a:endParaRPr lang="en-US" dirty="0"/>
          </a:p>
        </p:txBody>
      </p:sp>
      <p:sp>
        <p:nvSpPr>
          <p:cNvPr id="3" name="Content Placeholder 2">
            <a:extLst>
              <a:ext uri="{FF2B5EF4-FFF2-40B4-BE49-F238E27FC236}">
                <a16:creationId xmlns:a16="http://schemas.microsoft.com/office/drawing/2014/main" id="{093ECBDC-7BEC-B740-85BB-56B63A7F9E3C}"/>
              </a:ext>
            </a:extLst>
          </p:cNvPr>
          <p:cNvSpPr>
            <a:spLocks noGrp="1"/>
          </p:cNvSpPr>
          <p:nvPr>
            <p:ph idx="1"/>
          </p:nvPr>
        </p:nvSpPr>
        <p:spPr/>
        <p:txBody>
          <a:bodyPr anchor="t">
            <a:normAutofit/>
          </a:bodyPr>
          <a:lstStyle/>
          <a:p>
            <a:r>
              <a:rPr lang="en-US" sz="2400" b="1" dirty="0" err="1">
                <a:latin typeface="Courier" pitchFamily="2" charset="0"/>
              </a:rPr>
              <a:t>UnicodeDecodeError</a:t>
            </a:r>
            <a:r>
              <a:rPr lang="en-US" sz="2400" b="1" dirty="0"/>
              <a:t>: </a:t>
            </a:r>
            <a:r>
              <a:rPr lang="en-US" sz="2400" dirty="0"/>
              <a:t>raised when you try to read a file that has weird characters in it (most common culprit: </a:t>
            </a:r>
            <a:r>
              <a:rPr lang="en-US" sz="2400" i="1" dirty="0"/>
              <a:t>apostrophe</a:t>
            </a:r>
            <a:r>
              <a:rPr lang="en-US" sz="2400" dirty="0"/>
              <a:t> vs. the </a:t>
            </a:r>
            <a:r>
              <a:rPr lang="en-US" sz="2400" i="1" dirty="0"/>
              <a:t>single quote</a:t>
            </a:r>
            <a:r>
              <a:rPr lang="en-US" sz="2400" dirty="0"/>
              <a:t>)</a:t>
            </a:r>
          </a:p>
        </p:txBody>
      </p:sp>
      <p:pic>
        <p:nvPicPr>
          <p:cNvPr id="4" name="Content Placeholder 4">
            <a:extLst>
              <a:ext uri="{FF2B5EF4-FFF2-40B4-BE49-F238E27FC236}">
                <a16:creationId xmlns:a16="http://schemas.microsoft.com/office/drawing/2014/main" id="{79789909-67B8-A54C-9478-A2DA4AB3AF0F}"/>
              </a:ext>
            </a:extLst>
          </p:cNvPr>
          <p:cNvPicPr>
            <a:picLocks noChangeAspect="1"/>
          </p:cNvPicPr>
          <p:nvPr/>
        </p:nvPicPr>
        <p:blipFill>
          <a:blip r:embed="rId2"/>
          <a:stretch>
            <a:fillRect/>
          </a:stretch>
        </p:blipFill>
        <p:spPr>
          <a:xfrm>
            <a:off x="3519055" y="1708250"/>
            <a:ext cx="8229600" cy="5149750"/>
          </a:xfrm>
          <a:prstGeom prst="rect">
            <a:avLst/>
          </a:prstGeom>
        </p:spPr>
      </p:pic>
    </p:spTree>
    <p:extLst>
      <p:ext uri="{BB962C8B-B14F-4D97-AF65-F5344CB8AC3E}">
        <p14:creationId xmlns:p14="http://schemas.microsoft.com/office/powerpoint/2010/main" val="13807221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19813-CAD6-F947-BA9A-746B640FBCE0}"/>
              </a:ext>
            </a:extLst>
          </p:cNvPr>
          <p:cNvSpPr>
            <a:spLocks noGrp="1"/>
          </p:cNvSpPr>
          <p:nvPr>
            <p:ph type="title"/>
          </p:nvPr>
        </p:nvSpPr>
        <p:spPr/>
        <p:txBody>
          <a:bodyPr/>
          <a:lstStyle/>
          <a:p>
            <a:r>
              <a:rPr lang="en-US" dirty="0"/>
              <a:t>Less common </a:t>
            </a:r>
            <a:r>
              <a:rPr lang="en-US" b="1" dirty="0">
                <a:latin typeface="Courier" pitchFamily="2" charset="0"/>
              </a:rPr>
              <a:t>Exceptions</a:t>
            </a:r>
            <a:endParaRPr lang="en-US" dirty="0"/>
          </a:p>
        </p:txBody>
      </p:sp>
      <p:sp>
        <p:nvSpPr>
          <p:cNvPr id="3" name="Content Placeholder 2">
            <a:extLst>
              <a:ext uri="{FF2B5EF4-FFF2-40B4-BE49-F238E27FC236}">
                <a16:creationId xmlns:a16="http://schemas.microsoft.com/office/drawing/2014/main" id="{A632DA98-9D81-6443-B014-CFE6E407E240}"/>
              </a:ext>
            </a:extLst>
          </p:cNvPr>
          <p:cNvSpPr>
            <a:spLocks noGrp="1"/>
          </p:cNvSpPr>
          <p:nvPr>
            <p:ph idx="1"/>
          </p:nvPr>
        </p:nvSpPr>
        <p:spPr/>
        <p:txBody>
          <a:bodyPr anchor="t">
            <a:normAutofit/>
          </a:bodyPr>
          <a:lstStyle/>
          <a:p>
            <a:pPr marL="0" indent="0" algn="ctr">
              <a:buNone/>
            </a:pPr>
            <a:endParaRPr lang="en-US" sz="2400" dirty="0"/>
          </a:p>
          <a:p>
            <a:pPr marL="0" indent="0" algn="ctr">
              <a:buNone/>
            </a:pPr>
            <a:endParaRPr lang="en-US" sz="2400" dirty="0"/>
          </a:p>
          <a:p>
            <a:pPr marL="0" indent="0" algn="ctr">
              <a:buNone/>
            </a:pPr>
            <a:r>
              <a:rPr lang="en-US" sz="2400" dirty="0"/>
              <a:t>Did your program throw an </a:t>
            </a:r>
            <a:r>
              <a:rPr lang="en-US" sz="2400" b="1" dirty="0">
                <a:latin typeface="Courier" pitchFamily="2" charset="0"/>
              </a:rPr>
              <a:t>Exception</a:t>
            </a:r>
            <a:r>
              <a:rPr lang="en-US" sz="2400" dirty="0"/>
              <a:t> not listed here?   </a:t>
            </a:r>
          </a:p>
          <a:p>
            <a:pPr marL="0" indent="0" algn="ctr">
              <a:buNone/>
            </a:pPr>
            <a:endParaRPr lang="en-US" sz="2400" dirty="0"/>
          </a:p>
          <a:p>
            <a:pPr marL="0" indent="0" algn="ctr">
              <a:buNone/>
            </a:pPr>
            <a:r>
              <a:rPr lang="en-US" sz="2400" dirty="0"/>
              <a:t>Look it up at:</a:t>
            </a:r>
          </a:p>
          <a:p>
            <a:pPr marL="0" indent="0" algn="ctr">
              <a:buNone/>
            </a:pPr>
            <a:r>
              <a:rPr lang="en-US" sz="2400" dirty="0"/>
              <a:t>https://</a:t>
            </a:r>
            <a:r>
              <a:rPr lang="en-US" sz="2400" dirty="0" err="1"/>
              <a:t>docs.python.org</a:t>
            </a:r>
            <a:r>
              <a:rPr lang="en-US" sz="2400" dirty="0"/>
              <a:t>/3/library/</a:t>
            </a:r>
            <a:r>
              <a:rPr lang="en-US" sz="2400" dirty="0" err="1"/>
              <a:t>exceptions.html</a:t>
            </a:r>
            <a:endParaRPr lang="en-US" sz="2400" dirty="0"/>
          </a:p>
        </p:txBody>
      </p:sp>
    </p:spTree>
    <p:extLst>
      <p:ext uri="{BB962C8B-B14F-4D97-AF65-F5344CB8AC3E}">
        <p14:creationId xmlns:p14="http://schemas.microsoft.com/office/powerpoint/2010/main" val="11726504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E2929-75D7-EF41-B051-53E499514F60}"/>
              </a:ext>
            </a:extLst>
          </p:cNvPr>
          <p:cNvSpPr>
            <a:spLocks noGrp="1"/>
          </p:cNvSpPr>
          <p:nvPr>
            <p:ph type="title"/>
          </p:nvPr>
        </p:nvSpPr>
        <p:spPr/>
        <p:txBody>
          <a:bodyPr/>
          <a:lstStyle/>
          <a:p>
            <a:r>
              <a:rPr lang="en-US" b="1" dirty="0">
                <a:latin typeface="Courier" pitchFamily="2" charset="0"/>
              </a:rPr>
              <a:t>Exceptions</a:t>
            </a:r>
            <a:r>
              <a:rPr lang="en-US" dirty="0"/>
              <a:t> = relatively easy to fix</a:t>
            </a:r>
          </a:p>
        </p:txBody>
      </p:sp>
      <p:sp>
        <p:nvSpPr>
          <p:cNvPr id="3" name="Content Placeholder 2">
            <a:extLst>
              <a:ext uri="{FF2B5EF4-FFF2-40B4-BE49-F238E27FC236}">
                <a16:creationId xmlns:a16="http://schemas.microsoft.com/office/drawing/2014/main" id="{ED9E82FF-67CD-DA4C-B752-20C3E0E0CF6B}"/>
              </a:ext>
            </a:extLst>
          </p:cNvPr>
          <p:cNvSpPr>
            <a:spLocks noGrp="1"/>
          </p:cNvSpPr>
          <p:nvPr>
            <p:ph idx="1"/>
          </p:nvPr>
        </p:nvSpPr>
        <p:spPr/>
        <p:txBody>
          <a:bodyPr anchor="t">
            <a:normAutofit/>
          </a:bodyPr>
          <a:lstStyle/>
          <a:p>
            <a:pPr marL="0" indent="0" algn="ctr">
              <a:buNone/>
            </a:pPr>
            <a:endParaRPr lang="en-US" sz="2400" dirty="0"/>
          </a:p>
          <a:p>
            <a:pPr marL="0" indent="0" algn="ctr">
              <a:buNone/>
            </a:pPr>
            <a:endParaRPr lang="en-US" sz="2400" dirty="0"/>
          </a:p>
          <a:p>
            <a:pPr marL="0" indent="0" algn="ctr">
              <a:buNone/>
            </a:pPr>
            <a:r>
              <a:rPr lang="en-US" sz="2400" dirty="0"/>
              <a:t>Why would I say that?</a:t>
            </a:r>
          </a:p>
          <a:p>
            <a:pPr marL="0" indent="0" algn="ctr">
              <a:buNone/>
            </a:pPr>
            <a:r>
              <a:rPr lang="en-US" sz="2400" dirty="0"/>
              <a:t>What’s the alternative?</a:t>
            </a:r>
          </a:p>
          <a:p>
            <a:pPr marL="0" indent="0" algn="ctr">
              <a:buNone/>
            </a:pPr>
            <a:r>
              <a:rPr lang="en-US" sz="2400" dirty="0"/>
              <a:t>(Hint: we looked at an example last week)</a:t>
            </a:r>
          </a:p>
        </p:txBody>
      </p:sp>
    </p:spTree>
    <p:extLst>
      <p:ext uri="{BB962C8B-B14F-4D97-AF65-F5344CB8AC3E}">
        <p14:creationId xmlns:p14="http://schemas.microsoft.com/office/powerpoint/2010/main" val="2695393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50BDA-DCD8-AB46-99DE-0256534DB947}"/>
              </a:ext>
            </a:extLst>
          </p:cNvPr>
          <p:cNvSpPr>
            <a:spLocks noGrp="1"/>
          </p:cNvSpPr>
          <p:nvPr>
            <p:ph type="title"/>
          </p:nvPr>
        </p:nvSpPr>
        <p:spPr/>
        <p:txBody>
          <a:bodyPr/>
          <a:lstStyle/>
          <a:p>
            <a:r>
              <a:rPr lang="en-US" dirty="0"/>
              <a:t>Logical errors</a:t>
            </a:r>
          </a:p>
        </p:txBody>
      </p:sp>
      <p:sp>
        <p:nvSpPr>
          <p:cNvPr id="3" name="Content Placeholder 2">
            <a:extLst>
              <a:ext uri="{FF2B5EF4-FFF2-40B4-BE49-F238E27FC236}">
                <a16:creationId xmlns:a16="http://schemas.microsoft.com/office/drawing/2014/main" id="{CCFA1867-8DFC-D849-BC46-A5B7B456C6A2}"/>
              </a:ext>
            </a:extLst>
          </p:cNvPr>
          <p:cNvSpPr>
            <a:spLocks noGrp="1"/>
          </p:cNvSpPr>
          <p:nvPr>
            <p:ph idx="1"/>
          </p:nvPr>
        </p:nvSpPr>
        <p:spPr/>
        <p:txBody>
          <a:bodyPr anchor="t">
            <a:normAutofit/>
          </a:bodyPr>
          <a:lstStyle/>
          <a:p>
            <a:r>
              <a:rPr lang="en-US" sz="2400" dirty="0"/>
              <a:t>Mistakes in the </a:t>
            </a:r>
            <a:r>
              <a:rPr lang="en-US" sz="2400" b="1" dirty="0"/>
              <a:t>reasoning</a:t>
            </a:r>
            <a:r>
              <a:rPr lang="en-US" sz="2400" dirty="0"/>
              <a:t> behind the code (though the statements are valid and there are no </a:t>
            </a:r>
            <a:r>
              <a:rPr lang="en-US" sz="2400" dirty="0">
                <a:latin typeface="Courier" pitchFamily="2" charset="0"/>
              </a:rPr>
              <a:t>Exceptions</a:t>
            </a:r>
            <a:r>
              <a:rPr lang="en-US" sz="2400" dirty="0"/>
              <a:t>), e.g.</a:t>
            </a:r>
          </a:p>
        </p:txBody>
      </p:sp>
      <p:pic>
        <p:nvPicPr>
          <p:cNvPr id="5" name="Picture 4">
            <a:extLst>
              <a:ext uri="{FF2B5EF4-FFF2-40B4-BE49-F238E27FC236}">
                <a16:creationId xmlns:a16="http://schemas.microsoft.com/office/drawing/2014/main" id="{F8B3F165-137E-FA43-A1D7-9BBB93A5D7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2068" y="1916739"/>
            <a:ext cx="8229600" cy="3359019"/>
          </a:xfrm>
          <a:prstGeom prst="rect">
            <a:avLst/>
          </a:prstGeom>
        </p:spPr>
      </p:pic>
      <p:grpSp>
        <p:nvGrpSpPr>
          <p:cNvPr id="6" name="Group 5">
            <a:extLst>
              <a:ext uri="{FF2B5EF4-FFF2-40B4-BE49-F238E27FC236}">
                <a16:creationId xmlns:a16="http://schemas.microsoft.com/office/drawing/2014/main" id="{2DE67FD4-4BAD-224A-9AF6-B7F90603A670}"/>
              </a:ext>
            </a:extLst>
          </p:cNvPr>
          <p:cNvGrpSpPr/>
          <p:nvPr/>
        </p:nvGrpSpPr>
        <p:grpSpPr>
          <a:xfrm>
            <a:off x="6329002" y="3596248"/>
            <a:ext cx="3606079" cy="2234731"/>
            <a:chOff x="3801242" y="86289"/>
            <a:chExt cx="3606079" cy="2234731"/>
          </a:xfrm>
        </p:grpSpPr>
        <p:sp>
          <p:nvSpPr>
            <p:cNvPr id="7" name="TextBox 6">
              <a:extLst>
                <a:ext uri="{FF2B5EF4-FFF2-40B4-BE49-F238E27FC236}">
                  <a16:creationId xmlns:a16="http://schemas.microsoft.com/office/drawing/2014/main" id="{F5DEE070-D6DB-0C4F-85A9-F789F32848B4}"/>
                </a:ext>
              </a:extLst>
            </p:cNvPr>
            <p:cNvSpPr txBox="1"/>
            <p:nvPr/>
          </p:nvSpPr>
          <p:spPr>
            <a:xfrm>
              <a:off x="3908543" y="1490023"/>
              <a:ext cx="3498778" cy="830997"/>
            </a:xfrm>
            <a:prstGeom prst="rect">
              <a:avLst/>
            </a:prstGeom>
            <a:noFill/>
          </p:spPr>
          <p:txBody>
            <a:bodyPr wrap="none" rtlCol="0">
              <a:spAutoFit/>
            </a:bodyPr>
            <a:lstStyle/>
            <a:p>
              <a:pPr algn="ctr"/>
              <a:r>
                <a:rPr lang="en-US" sz="2400" dirty="0">
                  <a:solidFill>
                    <a:srgbClr val="003470"/>
                  </a:solidFill>
                </a:rPr>
                <a:t>perfectly </a:t>
              </a:r>
              <a:r>
                <a:rPr lang="en-US" sz="2400" b="1" dirty="0">
                  <a:solidFill>
                    <a:srgbClr val="003470"/>
                  </a:solidFill>
                </a:rPr>
                <a:t>valid</a:t>
              </a:r>
              <a:r>
                <a:rPr lang="en-US" sz="2400" dirty="0">
                  <a:solidFill>
                    <a:srgbClr val="003470"/>
                  </a:solidFill>
                </a:rPr>
                <a:t> </a:t>
              </a:r>
            </a:p>
            <a:p>
              <a:pPr algn="ctr"/>
              <a:r>
                <a:rPr lang="en-US" sz="2400" dirty="0">
                  <a:solidFill>
                    <a:srgbClr val="003470"/>
                  </a:solidFill>
                </a:rPr>
                <a:t>(just not what we wanted)</a:t>
              </a:r>
              <a:endParaRPr lang="en-US" sz="3600" dirty="0">
                <a:solidFill>
                  <a:srgbClr val="003470"/>
                </a:solidFill>
              </a:endParaRPr>
            </a:p>
          </p:txBody>
        </p:sp>
        <p:sp>
          <p:nvSpPr>
            <p:cNvPr id="8" name="Circular Arrow 7">
              <a:extLst>
                <a:ext uri="{FF2B5EF4-FFF2-40B4-BE49-F238E27FC236}">
                  <a16:creationId xmlns:a16="http://schemas.microsoft.com/office/drawing/2014/main" id="{3453A690-20B9-FB4C-BA63-3CED900323F8}"/>
                </a:ext>
              </a:extLst>
            </p:cNvPr>
            <p:cNvSpPr/>
            <p:nvPr/>
          </p:nvSpPr>
          <p:spPr>
            <a:xfrm rot="21208508" flipH="1" flipV="1">
              <a:off x="3801242" y="86289"/>
              <a:ext cx="1850349" cy="1859305"/>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36986341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B3F165-137E-FA43-A1D7-9BBB93A5D725}"/>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3505200" y="1986439"/>
            <a:ext cx="8229600" cy="3359019"/>
          </a:xfrm>
          <a:prstGeom prst="rect">
            <a:avLst/>
          </a:prstGeom>
        </p:spPr>
      </p:pic>
      <p:sp>
        <p:nvSpPr>
          <p:cNvPr id="2" name="Title 1">
            <a:extLst>
              <a:ext uri="{FF2B5EF4-FFF2-40B4-BE49-F238E27FC236}">
                <a16:creationId xmlns:a16="http://schemas.microsoft.com/office/drawing/2014/main" id="{D8450BDA-DCD8-AB46-99DE-0256534DB947}"/>
              </a:ext>
            </a:extLst>
          </p:cNvPr>
          <p:cNvSpPr>
            <a:spLocks noGrp="1"/>
          </p:cNvSpPr>
          <p:nvPr>
            <p:ph type="title"/>
          </p:nvPr>
        </p:nvSpPr>
        <p:spPr/>
        <p:txBody>
          <a:bodyPr/>
          <a:lstStyle/>
          <a:p>
            <a:r>
              <a:rPr lang="en-US" dirty="0"/>
              <a:t>Logical errors</a:t>
            </a:r>
          </a:p>
        </p:txBody>
      </p:sp>
      <p:sp>
        <p:nvSpPr>
          <p:cNvPr id="3" name="Content Placeholder 2">
            <a:extLst>
              <a:ext uri="{FF2B5EF4-FFF2-40B4-BE49-F238E27FC236}">
                <a16:creationId xmlns:a16="http://schemas.microsoft.com/office/drawing/2014/main" id="{CCFA1867-8DFC-D849-BC46-A5B7B456C6A2}"/>
              </a:ext>
            </a:extLst>
          </p:cNvPr>
          <p:cNvSpPr>
            <a:spLocks noGrp="1"/>
          </p:cNvSpPr>
          <p:nvPr>
            <p:ph idx="1"/>
          </p:nvPr>
        </p:nvSpPr>
        <p:spPr/>
        <p:txBody>
          <a:bodyPr anchor="t">
            <a:normAutofit/>
          </a:bodyPr>
          <a:lstStyle/>
          <a:p>
            <a:r>
              <a:rPr lang="en-US" sz="2400" dirty="0"/>
              <a:t>Mistakes in the </a:t>
            </a:r>
            <a:r>
              <a:rPr lang="en-US" sz="2400" b="1" dirty="0"/>
              <a:t>reasoning</a:t>
            </a:r>
            <a:r>
              <a:rPr lang="en-US" sz="2400" dirty="0"/>
              <a:t> behind the code (though the statements are valid and there are no </a:t>
            </a:r>
            <a:r>
              <a:rPr lang="en-US" sz="2400" dirty="0">
                <a:latin typeface="Courier" pitchFamily="2" charset="0"/>
              </a:rPr>
              <a:t>Exceptions</a:t>
            </a:r>
            <a:r>
              <a:rPr lang="en-US" sz="2400" dirty="0"/>
              <a:t>), e.g.</a:t>
            </a:r>
          </a:p>
        </p:txBody>
      </p:sp>
      <p:grpSp>
        <p:nvGrpSpPr>
          <p:cNvPr id="6" name="Group 5">
            <a:extLst>
              <a:ext uri="{FF2B5EF4-FFF2-40B4-BE49-F238E27FC236}">
                <a16:creationId xmlns:a16="http://schemas.microsoft.com/office/drawing/2014/main" id="{24082C79-EED6-BC43-80EB-5E854285E95C}"/>
              </a:ext>
            </a:extLst>
          </p:cNvPr>
          <p:cNvGrpSpPr/>
          <p:nvPr/>
        </p:nvGrpSpPr>
        <p:grpSpPr>
          <a:xfrm>
            <a:off x="4947556" y="3120195"/>
            <a:ext cx="3100930" cy="2297838"/>
            <a:chOff x="92320" y="-1334636"/>
            <a:chExt cx="3100930" cy="2297838"/>
          </a:xfrm>
        </p:grpSpPr>
        <p:sp>
          <p:nvSpPr>
            <p:cNvPr id="7" name="TextBox 6">
              <a:extLst>
                <a:ext uri="{FF2B5EF4-FFF2-40B4-BE49-F238E27FC236}">
                  <a16:creationId xmlns:a16="http://schemas.microsoft.com/office/drawing/2014/main" id="{8CC69769-7991-B74E-9C3D-3F363A3E31C5}"/>
                </a:ext>
              </a:extLst>
            </p:cNvPr>
            <p:cNvSpPr txBox="1"/>
            <p:nvPr/>
          </p:nvSpPr>
          <p:spPr>
            <a:xfrm>
              <a:off x="746746" y="132205"/>
              <a:ext cx="2446504" cy="830997"/>
            </a:xfrm>
            <a:prstGeom prst="rect">
              <a:avLst/>
            </a:prstGeom>
            <a:noFill/>
          </p:spPr>
          <p:txBody>
            <a:bodyPr wrap="none" rtlCol="0">
              <a:spAutoFit/>
            </a:bodyPr>
            <a:lstStyle/>
            <a:p>
              <a:pPr algn="ctr"/>
              <a:r>
                <a:rPr lang="en-US" sz="2400" dirty="0">
                  <a:solidFill>
                    <a:srgbClr val="003470"/>
                  </a:solidFill>
                </a:rPr>
                <a:t>what we were</a:t>
              </a:r>
            </a:p>
            <a:p>
              <a:pPr algn="ctr"/>
              <a:r>
                <a:rPr lang="en-US" sz="2400" b="1" dirty="0">
                  <a:solidFill>
                    <a:srgbClr val="003470"/>
                  </a:solidFill>
                </a:rPr>
                <a:t>actually</a:t>
              </a:r>
              <a:r>
                <a:rPr lang="en-US" sz="2400" dirty="0">
                  <a:solidFill>
                    <a:srgbClr val="003470"/>
                  </a:solidFill>
                </a:rPr>
                <a:t> going for</a:t>
              </a:r>
              <a:endParaRPr lang="en-US" sz="3600" dirty="0">
                <a:solidFill>
                  <a:srgbClr val="003470"/>
                </a:solidFill>
              </a:endParaRPr>
            </a:p>
          </p:txBody>
        </p:sp>
        <p:sp>
          <p:nvSpPr>
            <p:cNvPr id="8" name="Circular Arrow 7">
              <a:extLst>
                <a:ext uri="{FF2B5EF4-FFF2-40B4-BE49-F238E27FC236}">
                  <a16:creationId xmlns:a16="http://schemas.microsoft.com/office/drawing/2014/main" id="{A25E636E-0BB2-524E-B515-0164560FB0D4}"/>
                </a:ext>
              </a:extLst>
            </p:cNvPr>
            <p:cNvSpPr/>
            <p:nvPr/>
          </p:nvSpPr>
          <p:spPr>
            <a:xfrm rot="1817868" flipH="1" flipV="1">
              <a:off x="92320" y="-1334636"/>
              <a:ext cx="1850349" cy="1859305"/>
            </a:xfrm>
            <a:prstGeom prst="circularArrow">
              <a:avLst>
                <a:gd name="adj1" fmla="val 1411"/>
                <a:gd name="adj2" fmla="val 1563058"/>
                <a:gd name="adj3" fmla="val 20880751"/>
                <a:gd name="adj4" fmla="val 14735700"/>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10" name="Picture 9">
            <a:extLst>
              <a:ext uri="{FF2B5EF4-FFF2-40B4-BE49-F238E27FC236}">
                <a16:creationId xmlns:a16="http://schemas.microsoft.com/office/drawing/2014/main" id="{F8B3F165-137E-FA43-A1D7-9BBB93A5D725}"/>
              </a:ext>
            </a:extLst>
          </p:cNvPr>
          <p:cNvPicPr>
            <a:picLocks noChangeAspect="1"/>
          </p:cNvPicPr>
          <p:nvPr/>
        </p:nvPicPr>
        <p:blipFill rotWithShape="1">
          <a:blip r:embed="rId5">
            <a:extLst>
              <a:ext uri="{28A0092B-C50C-407E-A947-70E740481C1C}">
                <a14:useLocalDpi xmlns:a14="http://schemas.microsoft.com/office/drawing/2010/main" val="0"/>
              </a:ext>
            </a:extLst>
          </a:blip>
          <a:srcRect l="6514" t="33753" r="67337" b="57099"/>
          <a:stretch/>
        </p:blipFill>
        <p:spPr>
          <a:xfrm>
            <a:off x="4041229" y="3120195"/>
            <a:ext cx="2151993" cy="307290"/>
          </a:xfrm>
          <a:prstGeom prst="rect">
            <a:avLst/>
          </a:prstGeom>
        </p:spPr>
      </p:pic>
    </p:spTree>
    <p:extLst>
      <p:ext uri="{BB962C8B-B14F-4D97-AF65-F5344CB8AC3E}">
        <p14:creationId xmlns:p14="http://schemas.microsoft.com/office/powerpoint/2010/main" val="3604546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A4E75-E49B-3645-A284-6925B6D596D5}"/>
              </a:ext>
            </a:extLst>
          </p:cNvPr>
          <p:cNvSpPr>
            <a:spLocks noGrp="1"/>
          </p:cNvSpPr>
          <p:nvPr>
            <p:ph type="title"/>
          </p:nvPr>
        </p:nvSpPr>
        <p:spPr/>
        <p:txBody>
          <a:bodyPr>
            <a:normAutofit/>
          </a:bodyPr>
          <a:lstStyle/>
          <a:p>
            <a:r>
              <a:rPr lang="en-US" dirty="0"/>
              <a:t>RECAP: the programming process</a:t>
            </a:r>
          </a:p>
        </p:txBody>
      </p:sp>
      <p:sp>
        <p:nvSpPr>
          <p:cNvPr id="3" name="Content Placeholder 2">
            <a:extLst>
              <a:ext uri="{FF2B5EF4-FFF2-40B4-BE49-F238E27FC236}">
                <a16:creationId xmlns:a16="http://schemas.microsoft.com/office/drawing/2014/main" id="{148D6950-B65B-7743-B457-AE176520485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CF596F1-712A-C544-918A-83498C6A5B54}"/>
              </a:ext>
            </a:extLst>
          </p:cNvPr>
          <p:cNvPicPr>
            <a:picLocks noChangeAspect="1"/>
          </p:cNvPicPr>
          <p:nvPr/>
        </p:nvPicPr>
        <p:blipFill rotWithShape="1">
          <a:blip r:embed="rId3">
            <a:extLst>
              <a:ext uri="{28A0092B-C50C-407E-A947-70E740481C1C}">
                <a14:useLocalDpi xmlns:a14="http://schemas.microsoft.com/office/drawing/2010/main"/>
              </a:ext>
            </a:extLst>
          </a:blip>
          <a:srcRect t="21225"/>
          <a:stretch/>
        </p:blipFill>
        <p:spPr>
          <a:xfrm>
            <a:off x="3458321" y="1123837"/>
            <a:ext cx="8137093" cy="4807527"/>
          </a:xfrm>
          <a:prstGeom prst="rect">
            <a:avLst/>
          </a:prstGeom>
        </p:spPr>
      </p:pic>
    </p:spTree>
    <p:extLst>
      <p:ext uri="{BB962C8B-B14F-4D97-AF65-F5344CB8AC3E}">
        <p14:creationId xmlns:p14="http://schemas.microsoft.com/office/powerpoint/2010/main" val="28537452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B44B5-8229-A341-8CE3-ED96CC7D444C}"/>
              </a:ext>
            </a:extLst>
          </p:cNvPr>
          <p:cNvSpPr>
            <a:spLocks noGrp="1"/>
          </p:cNvSpPr>
          <p:nvPr>
            <p:ph type="title"/>
          </p:nvPr>
        </p:nvSpPr>
        <p:spPr/>
        <p:txBody>
          <a:bodyPr/>
          <a:lstStyle/>
          <a:p>
            <a:r>
              <a:rPr lang="en-US" dirty="0"/>
              <a:t>An analogy</a:t>
            </a:r>
          </a:p>
        </p:txBody>
      </p:sp>
      <p:sp>
        <p:nvSpPr>
          <p:cNvPr id="6" name="Folded Corner 5">
            <a:extLst>
              <a:ext uri="{FF2B5EF4-FFF2-40B4-BE49-F238E27FC236}">
                <a16:creationId xmlns:a16="http://schemas.microsoft.com/office/drawing/2014/main" id="{AFB839EE-5685-E04A-92B6-17629D5E5E09}"/>
              </a:ext>
            </a:extLst>
          </p:cNvPr>
          <p:cNvSpPr/>
          <p:nvPr/>
        </p:nvSpPr>
        <p:spPr>
          <a:xfrm>
            <a:off x="3744686" y="1123837"/>
            <a:ext cx="3570514" cy="4718304"/>
          </a:xfrm>
          <a:prstGeom prst="foldedCorner">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3470"/>
                </a:solidFill>
              </a:rPr>
              <a:t>Syntactic Error</a:t>
            </a:r>
          </a:p>
          <a:p>
            <a:pPr algn="ctr"/>
            <a:endParaRPr lang="en-US" sz="3200" dirty="0">
              <a:solidFill>
                <a:srgbClr val="003470"/>
              </a:solidFill>
            </a:endParaRPr>
          </a:p>
          <a:p>
            <a:pPr algn="ctr"/>
            <a:r>
              <a:rPr lang="en-US" sz="3200" dirty="0">
                <a:solidFill>
                  <a:srgbClr val="003470"/>
                </a:solidFill>
              </a:rPr>
              <a:t>Their is no </a:t>
            </a:r>
          </a:p>
          <a:p>
            <a:pPr algn="ctr"/>
            <a:r>
              <a:rPr lang="en-US" sz="3200" dirty="0">
                <a:solidFill>
                  <a:srgbClr val="003470"/>
                </a:solidFill>
              </a:rPr>
              <a:t>reason to be concerned.</a:t>
            </a:r>
          </a:p>
        </p:txBody>
      </p:sp>
      <p:sp>
        <p:nvSpPr>
          <p:cNvPr id="7" name="Folded Corner 6">
            <a:extLst>
              <a:ext uri="{FF2B5EF4-FFF2-40B4-BE49-F238E27FC236}">
                <a16:creationId xmlns:a16="http://schemas.microsoft.com/office/drawing/2014/main" id="{FDB4A538-41C7-6048-85B0-195514B169E0}"/>
              </a:ext>
            </a:extLst>
          </p:cNvPr>
          <p:cNvSpPr/>
          <p:nvPr/>
        </p:nvSpPr>
        <p:spPr>
          <a:xfrm>
            <a:off x="7743371" y="1123837"/>
            <a:ext cx="3570514" cy="4718304"/>
          </a:xfrm>
          <a:prstGeom prst="foldedCorner">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3470"/>
                </a:solidFill>
              </a:rPr>
              <a:t>Logical Error</a:t>
            </a:r>
          </a:p>
          <a:p>
            <a:pPr algn="ctr"/>
            <a:endParaRPr lang="en-US" sz="3200" dirty="0">
              <a:solidFill>
                <a:srgbClr val="003470"/>
              </a:solidFill>
            </a:endParaRPr>
          </a:p>
          <a:p>
            <a:pPr algn="ctr"/>
            <a:r>
              <a:rPr lang="en-US" sz="3200" dirty="0">
                <a:solidFill>
                  <a:srgbClr val="003470"/>
                </a:solidFill>
              </a:rPr>
              <a:t>If an animal is green, it must </a:t>
            </a:r>
          </a:p>
          <a:p>
            <a:pPr algn="ctr"/>
            <a:r>
              <a:rPr lang="en-US" sz="3200" dirty="0">
                <a:solidFill>
                  <a:srgbClr val="003470"/>
                </a:solidFill>
              </a:rPr>
              <a:t>be a frog.</a:t>
            </a:r>
          </a:p>
        </p:txBody>
      </p:sp>
    </p:spTree>
    <p:extLst>
      <p:ext uri="{BB962C8B-B14F-4D97-AF65-F5344CB8AC3E}">
        <p14:creationId xmlns:p14="http://schemas.microsoft.com/office/powerpoint/2010/main" val="1180850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E2929-75D7-EF41-B051-53E499514F60}"/>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Discussion</a:t>
            </a:r>
          </a:p>
        </p:txBody>
      </p:sp>
      <p:sp>
        <p:nvSpPr>
          <p:cNvPr id="3" name="Content Placeholder 2">
            <a:extLst>
              <a:ext uri="{FF2B5EF4-FFF2-40B4-BE49-F238E27FC236}">
                <a16:creationId xmlns:a16="http://schemas.microsoft.com/office/drawing/2014/main" id="{ED9E82FF-67CD-DA4C-B752-20C3E0E0CF6B}"/>
              </a:ext>
            </a:extLst>
          </p:cNvPr>
          <p:cNvSpPr>
            <a:spLocks noGrp="1"/>
          </p:cNvSpPr>
          <p:nvPr>
            <p:ph idx="1"/>
          </p:nvPr>
        </p:nvSpPr>
        <p:spPr/>
        <p:txBody>
          <a:bodyPr>
            <a:normAutofit/>
          </a:bodyPr>
          <a:lstStyle/>
          <a:p>
            <a:pPr marL="0" indent="0" algn="ctr">
              <a:buNone/>
            </a:pPr>
            <a:endParaRPr lang="en-US" sz="2400" dirty="0"/>
          </a:p>
          <a:p>
            <a:pPr marL="0" indent="0" algn="ctr">
              <a:buNone/>
            </a:pPr>
            <a:r>
              <a:rPr lang="en-US" sz="2400" dirty="0">
                <a:latin typeface="Arial" panose="020B0604020202020204" pitchFamily="34" charset="0"/>
                <a:cs typeface="Arial" panose="020B0604020202020204" pitchFamily="34" charset="0"/>
              </a:rPr>
              <a:t>How do you find and fix </a:t>
            </a:r>
            <a:r>
              <a:rPr lang="en-US" sz="2400" b="1" dirty="0">
                <a:latin typeface="Arial" panose="020B0604020202020204" pitchFamily="34" charset="0"/>
                <a:cs typeface="Arial" panose="020B0604020202020204" pitchFamily="34" charset="0"/>
              </a:rPr>
              <a:t>logical</a:t>
            </a:r>
            <a:r>
              <a:rPr lang="en-US" sz="2400" dirty="0">
                <a:latin typeface="Arial" panose="020B0604020202020204" pitchFamily="34" charset="0"/>
                <a:cs typeface="Arial" panose="020B0604020202020204" pitchFamily="34" charset="0"/>
              </a:rPr>
              <a:t> errors?</a:t>
            </a:r>
            <a:endParaRPr lang="en-US" sz="2400" b="1" dirty="0"/>
          </a:p>
        </p:txBody>
      </p:sp>
    </p:spTree>
    <p:extLst>
      <p:ext uri="{BB962C8B-B14F-4D97-AF65-F5344CB8AC3E}">
        <p14:creationId xmlns:p14="http://schemas.microsoft.com/office/powerpoint/2010/main" val="19554258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17FA7-3DA4-D74F-A090-2E9F27743F16}"/>
              </a:ext>
            </a:extLst>
          </p:cNvPr>
          <p:cNvSpPr>
            <a:spLocks noGrp="1"/>
          </p:cNvSpPr>
          <p:nvPr>
            <p:ph type="title"/>
          </p:nvPr>
        </p:nvSpPr>
        <p:spPr/>
        <p:txBody>
          <a:bodyPr/>
          <a:lstStyle/>
          <a:p>
            <a:r>
              <a:rPr lang="en-US" dirty="0"/>
              <a:t>Step 1: map out the code</a:t>
            </a:r>
          </a:p>
        </p:txBody>
      </p:sp>
      <p:sp>
        <p:nvSpPr>
          <p:cNvPr id="3" name="Content Placeholder 2">
            <a:extLst>
              <a:ext uri="{FF2B5EF4-FFF2-40B4-BE49-F238E27FC236}">
                <a16:creationId xmlns:a16="http://schemas.microsoft.com/office/drawing/2014/main" id="{B9BF8AEE-D7B7-1641-A9C2-5138DE6F58F9}"/>
              </a:ext>
            </a:extLst>
          </p:cNvPr>
          <p:cNvSpPr>
            <a:spLocks noGrp="1"/>
          </p:cNvSpPr>
          <p:nvPr>
            <p:ph idx="1"/>
          </p:nvPr>
        </p:nvSpPr>
        <p:spPr/>
        <p:txBody>
          <a:bodyPr anchor="t">
            <a:normAutofit/>
          </a:bodyPr>
          <a:lstStyle/>
          <a:p>
            <a:r>
              <a:rPr lang="en-US" sz="2400" dirty="0"/>
              <a:t>It is impossible to debug code that you </a:t>
            </a:r>
            <a:r>
              <a:rPr lang="en-US" sz="2400" b="1" dirty="0"/>
              <a:t>don’t understand</a:t>
            </a:r>
            <a:r>
              <a:rPr lang="en-US" sz="2400" dirty="0"/>
              <a:t> </a:t>
            </a:r>
            <a:r>
              <a:rPr lang="en-US" dirty="0"/>
              <a:t>(and it’s possible to not understand code even if </a:t>
            </a:r>
            <a:r>
              <a:rPr lang="en-US" b="1" dirty="0"/>
              <a:t>you wrote it</a:t>
            </a:r>
            <a:r>
              <a:rPr lang="en-US" dirty="0"/>
              <a:t>!)</a:t>
            </a:r>
          </a:p>
          <a:p>
            <a:r>
              <a:rPr lang="en-US" sz="2400" dirty="0"/>
              <a:t>It’s often helpful to map out how the code fits together:</a:t>
            </a:r>
          </a:p>
        </p:txBody>
      </p:sp>
      <p:sp>
        <p:nvSpPr>
          <p:cNvPr id="4" name="Rounded Rectangle 3">
            <a:extLst>
              <a:ext uri="{FF2B5EF4-FFF2-40B4-BE49-F238E27FC236}">
                <a16:creationId xmlns:a16="http://schemas.microsoft.com/office/drawing/2014/main" id="{A3FE919E-D083-9447-A7CD-8DFB40B8A536}"/>
              </a:ext>
            </a:extLst>
          </p:cNvPr>
          <p:cNvSpPr/>
          <p:nvPr/>
        </p:nvSpPr>
        <p:spPr>
          <a:xfrm>
            <a:off x="4677748" y="3359019"/>
            <a:ext cx="1716833" cy="615821"/>
          </a:xfrm>
          <a:prstGeom prst="roundRect">
            <a:avLst/>
          </a:prstGeom>
          <a:solidFill>
            <a:schemeClr val="accent5">
              <a:lumMod val="40000"/>
              <a:lumOff val="60000"/>
            </a:schemeClr>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003470"/>
                </a:solidFill>
                <a:latin typeface="Courier" pitchFamily="2" charset="0"/>
              </a:rPr>
              <a:t>main()</a:t>
            </a:r>
          </a:p>
        </p:txBody>
      </p:sp>
      <p:sp>
        <p:nvSpPr>
          <p:cNvPr id="5" name="Rounded Rectangle 4">
            <a:extLst>
              <a:ext uri="{FF2B5EF4-FFF2-40B4-BE49-F238E27FC236}">
                <a16:creationId xmlns:a16="http://schemas.microsoft.com/office/drawing/2014/main" id="{6EF9FDF5-950F-FF4E-ADDA-1C66CCEF1104}"/>
              </a:ext>
            </a:extLst>
          </p:cNvPr>
          <p:cNvSpPr/>
          <p:nvPr/>
        </p:nvSpPr>
        <p:spPr>
          <a:xfrm>
            <a:off x="5909388" y="5383761"/>
            <a:ext cx="2985797" cy="615821"/>
          </a:xfrm>
          <a:prstGeom prst="roundRect">
            <a:avLst/>
          </a:prstGeom>
          <a:solidFill>
            <a:schemeClr val="accent5">
              <a:lumMod val="40000"/>
              <a:lumOff val="60000"/>
            </a:schemeClr>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err="1">
                <a:solidFill>
                  <a:srgbClr val="003470"/>
                </a:solidFill>
                <a:latin typeface="Courier" pitchFamily="2" charset="0"/>
              </a:rPr>
              <a:t>printHello</a:t>
            </a:r>
            <a:r>
              <a:rPr lang="en-US" sz="2400" b="1" dirty="0">
                <a:solidFill>
                  <a:srgbClr val="003470"/>
                </a:solidFill>
                <a:latin typeface="Courier" pitchFamily="2" charset="0"/>
              </a:rPr>
              <a:t>()</a:t>
            </a:r>
          </a:p>
        </p:txBody>
      </p:sp>
      <p:sp>
        <p:nvSpPr>
          <p:cNvPr id="6" name="Rounded Rectangle 5">
            <a:extLst>
              <a:ext uri="{FF2B5EF4-FFF2-40B4-BE49-F238E27FC236}">
                <a16:creationId xmlns:a16="http://schemas.microsoft.com/office/drawing/2014/main" id="{36D1BBAF-67BC-BD48-A966-71875DD369EF}"/>
              </a:ext>
            </a:extLst>
          </p:cNvPr>
          <p:cNvSpPr/>
          <p:nvPr/>
        </p:nvSpPr>
        <p:spPr>
          <a:xfrm>
            <a:off x="5909386" y="4363615"/>
            <a:ext cx="2985798" cy="615821"/>
          </a:xfrm>
          <a:prstGeom prst="roundRect">
            <a:avLst/>
          </a:prstGeom>
          <a:solidFill>
            <a:schemeClr val="accent5">
              <a:lumMod val="40000"/>
              <a:lumOff val="60000"/>
            </a:schemeClr>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err="1">
                <a:solidFill>
                  <a:srgbClr val="003470"/>
                </a:solidFill>
                <a:latin typeface="Courier" pitchFamily="2" charset="0"/>
              </a:rPr>
              <a:t>printGoodbye</a:t>
            </a:r>
            <a:r>
              <a:rPr lang="en-US" sz="2400" b="1" dirty="0">
                <a:solidFill>
                  <a:srgbClr val="003470"/>
                </a:solidFill>
                <a:latin typeface="Courier" pitchFamily="2" charset="0"/>
              </a:rPr>
              <a:t>()</a:t>
            </a:r>
          </a:p>
        </p:txBody>
      </p:sp>
      <p:cxnSp>
        <p:nvCxnSpPr>
          <p:cNvPr id="8" name="Elbow Connector 7">
            <a:extLst>
              <a:ext uri="{FF2B5EF4-FFF2-40B4-BE49-F238E27FC236}">
                <a16:creationId xmlns:a16="http://schemas.microsoft.com/office/drawing/2014/main" id="{9892C3D9-EDB5-3445-87C2-340864CDE6AB}"/>
              </a:ext>
            </a:extLst>
          </p:cNvPr>
          <p:cNvCxnSpPr>
            <a:cxnSpLocks/>
            <a:stCxn id="4" idx="2"/>
            <a:endCxn id="6" idx="1"/>
          </p:cNvCxnSpPr>
          <p:nvPr/>
        </p:nvCxnSpPr>
        <p:spPr>
          <a:xfrm rot="16200000" flipH="1">
            <a:off x="5374432" y="4136571"/>
            <a:ext cx="696686" cy="373222"/>
          </a:xfrm>
          <a:prstGeom prst="bentConnector2">
            <a:avLst/>
          </a:prstGeom>
          <a:ln w="38100">
            <a:solidFill>
              <a:srgbClr val="00347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2" name="Elbow Connector 11">
            <a:extLst>
              <a:ext uri="{FF2B5EF4-FFF2-40B4-BE49-F238E27FC236}">
                <a16:creationId xmlns:a16="http://schemas.microsoft.com/office/drawing/2014/main" id="{3563646E-0368-8E42-A833-AB67E93621CE}"/>
              </a:ext>
            </a:extLst>
          </p:cNvPr>
          <p:cNvCxnSpPr>
            <a:cxnSpLocks/>
            <a:endCxn id="5" idx="1"/>
          </p:cNvCxnSpPr>
          <p:nvPr/>
        </p:nvCxnSpPr>
        <p:spPr>
          <a:xfrm rot="16200000" flipH="1">
            <a:off x="5194429" y="4976714"/>
            <a:ext cx="1056694" cy="373221"/>
          </a:xfrm>
          <a:prstGeom prst="bentConnector2">
            <a:avLst/>
          </a:prstGeom>
          <a:ln w="38100">
            <a:solidFill>
              <a:srgbClr val="003470"/>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88913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43F3-82CB-0244-8DE7-C1CB5131E52B}"/>
              </a:ext>
            </a:extLst>
          </p:cNvPr>
          <p:cNvSpPr>
            <a:spLocks noGrp="1"/>
          </p:cNvSpPr>
          <p:nvPr>
            <p:ph type="title"/>
          </p:nvPr>
        </p:nvSpPr>
        <p:spPr/>
        <p:txBody>
          <a:bodyPr/>
          <a:lstStyle/>
          <a:p>
            <a:r>
              <a:rPr lang="en-US" dirty="0"/>
              <a:t>Step 2: “rubber ducking”</a:t>
            </a:r>
          </a:p>
        </p:txBody>
      </p:sp>
      <p:sp>
        <p:nvSpPr>
          <p:cNvPr id="3" name="Content Placeholder 2">
            <a:extLst>
              <a:ext uri="{FF2B5EF4-FFF2-40B4-BE49-F238E27FC236}">
                <a16:creationId xmlns:a16="http://schemas.microsoft.com/office/drawing/2014/main" id="{0691E8BD-C670-3544-893C-6F7E9E16793B}"/>
              </a:ext>
            </a:extLst>
          </p:cNvPr>
          <p:cNvSpPr>
            <a:spLocks noGrp="1"/>
          </p:cNvSpPr>
          <p:nvPr>
            <p:ph idx="1"/>
          </p:nvPr>
        </p:nvSpPr>
        <p:spPr/>
        <p:txBody>
          <a:bodyPr anchor="t">
            <a:normAutofit/>
          </a:bodyPr>
          <a:lstStyle/>
          <a:p>
            <a:r>
              <a:rPr lang="en-US" sz="2400" dirty="0"/>
              <a:t>Still stuck? Try explaining it to someone else 		      </a:t>
            </a:r>
            <a:r>
              <a:rPr lang="en-US" dirty="0"/>
              <a:t>(or historically, to a rubber duckie)</a:t>
            </a:r>
          </a:p>
          <a:p>
            <a:r>
              <a:rPr lang="en-US" sz="2400" dirty="0"/>
              <a:t>This is the debugging equivalent of </a:t>
            </a:r>
            <a:r>
              <a:rPr lang="en-US" sz="2400" b="1" dirty="0"/>
              <a:t>pair programming</a:t>
            </a:r>
          </a:p>
          <a:p>
            <a:endParaRPr lang="en-US" sz="2400" dirty="0"/>
          </a:p>
        </p:txBody>
      </p:sp>
      <p:pic>
        <p:nvPicPr>
          <p:cNvPr id="4" name="Picture 3">
            <a:extLst>
              <a:ext uri="{FF2B5EF4-FFF2-40B4-BE49-F238E27FC236}">
                <a16:creationId xmlns:a16="http://schemas.microsoft.com/office/drawing/2014/main" id="{2CB54B25-75D8-604D-A487-B9C973B13D43}"/>
              </a:ext>
            </a:extLst>
          </p:cNvPr>
          <p:cNvPicPr>
            <a:picLocks noChangeAspect="1"/>
          </p:cNvPicPr>
          <p:nvPr/>
        </p:nvPicPr>
        <p:blipFill>
          <a:blip r:embed="rId3"/>
          <a:stretch>
            <a:fillRect/>
          </a:stretch>
        </p:blipFill>
        <p:spPr>
          <a:xfrm>
            <a:off x="8218067" y="2592693"/>
            <a:ext cx="3093746" cy="3401199"/>
          </a:xfrm>
          <a:prstGeom prst="rect">
            <a:avLst/>
          </a:prstGeom>
        </p:spPr>
      </p:pic>
      <p:pic>
        <p:nvPicPr>
          <p:cNvPr id="5" name="Picture 4">
            <a:extLst>
              <a:ext uri="{FF2B5EF4-FFF2-40B4-BE49-F238E27FC236}">
                <a16:creationId xmlns:a16="http://schemas.microsoft.com/office/drawing/2014/main" id="{44388CCC-EE20-604A-A0FE-B36EB50F9E98}"/>
              </a:ext>
            </a:extLst>
          </p:cNvPr>
          <p:cNvPicPr>
            <a:picLocks noChangeAspect="1"/>
          </p:cNvPicPr>
          <p:nvPr/>
        </p:nvPicPr>
        <p:blipFill>
          <a:blip r:embed="rId4"/>
          <a:stretch>
            <a:fillRect/>
          </a:stretch>
        </p:blipFill>
        <p:spPr>
          <a:xfrm>
            <a:off x="3615095" y="2592692"/>
            <a:ext cx="4405993" cy="3325278"/>
          </a:xfrm>
          <a:prstGeom prst="rect">
            <a:avLst/>
          </a:prstGeom>
        </p:spPr>
      </p:pic>
      <p:sp>
        <p:nvSpPr>
          <p:cNvPr id="6" name="TextBox 5">
            <a:extLst>
              <a:ext uri="{FF2B5EF4-FFF2-40B4-BE49-F238E27FC236}">
                <a16:creationId xmlns:a16="http://schemas.microsoft.com/office/drawing/2014/main" id="{EDB3A654-6C48-0A4D-B7D1-F4FC02FC3C79}"/>
              </a:ext>
            </a:extLst>
          </p:cNvPr>
          <p:cNvSpPr txBox="1"/>
          <p:nvPr/>
        </p:nvSpPr>
        <p:spPr>
          <a:xfrm>
            <a:off x="4406355" y="2920501"/>
            <a:ext cx="3118677" cy="2308324"/>
          </a:xfrm>
          <a:prstGeom prst="rect">
            <a:avLst/>
          </a:prstGeom>
          <a:noFill/>
        </p:spPr>
        <p:txBody>
          <a:bodyPr wrap="square" rtlCol="0">
            <a:spAutoFit/>
          </a:bodyPr>
          <a:lstStyle/>
          <a:p>
            <a:pPr algn="ctr"/>
            <a:r>
              <a:rPr lang="en-US" dirty="0"/>
              <a:t>“Okay, so first we </a:t>
            </a:r>
          </a:p>
          <a:p>
            <a:pPr algn="ctr"/>
            <a:r>
              <a:rPr lang="en-US" dirty="0"/>
              <a:t>are going to </a:t>
            </a:r>
            <a:r>
              <a:rPr lang="en-US" dirty="0">
                <a:latin typeface="Courier" pitchFamily="2" charset="0"/>
              </a:rPr>
              <a:t>round()</a:t>
            </a:r>
            <a:r>
              <a:rPr lang="en-US" dirty="0"/>
              <a:t> the user’s input and then </a:t>
            </a:r>
          </a:p>
          <a:p>
            <a:pPr algn="ctr"/>
            <a:r>
              <a:rPr lang="en-US" dirty="0"/>
              <a:t>...oh wait… </a:t>
            </a:r>
          </a:p>
          <a:p>
            <a:pPr algn="ctr"/>
            <a:r>
              <a:rPr lang="en-US" dirty="0"/>
              <a:t>I think maybe the problem is that I forgot to </a:t>
            </a:r>
            <a:r>
              <a:rPr lang="en-US" dirty="0" err="1">
                <a:latin typeface="Courier" charset="0"/>
                <a:ea typeface="Courier" charset="0"/>
                <a:cs typeface="Courier" charset="0"/>
              </a:rPr>
              <a:t>eval</a:t>
            </a:r>
            <a:r>
              <a:rPr lang="en-US" dirty="0">
                <a:latin typeface="Courier" charset="0"/>
                <a:ea typeface="Courier" charset="0"/>
                <a:cs typeface="Courier" charset="0"/>
              </a:rPr>
              <a:t>()</a:t>
            </a:r>
            <a:r>
              <a:rPr lang="en-US" dirty="0">
                <a:ea typeface="Courier" charset="0"/>
                <a:cs typeface="Courier" charset="0"/>
              </a:rPr>
              <a:t> </a:t>
            </a:r>
            <a:r>
              <a:rPr lang="en-US" dirty="0"/>
              <a:t>the input first, so it’s </a:t>
            </a:r>
          </a:p>
          <a:p>
            <a:pPr algn="ctr"/>
            <a:r>
              <a:rPr lang="en-US" dirty="0"/>
              <a:t>still a string!</a:t>
            </a:r>
          </a:p>
        </p:txBody>
      </p:sp>
    </p:spTree>
    <p:extLst>
      <p:ext uri="{BB962C8B-B14F-4D97-AF65-F5344CB8AC3E}">
        <p14:creationId xmlns:p14="http://schemas.microsoft.com/office/powerpoint/2010/main" val="41353773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E8E1E-AE08-614C-8169-8F51CED4BC76}"/>
              </a:ext>
            </a:extLst>
          </p:cNvPr>
          <p:cNvSpPr>
            <a:spLocks noGrp="1"/>
          </p:cNvSpPr>
          <p:nvPr>
            <p:ph type="title"/>
          </p:nvPr>
        </p:nvSpPr>
        <p:spPr/>
        <p:txBody>
          <a:bodyPr/>
          <a:lstStyle/>
          <a:p>
            <a:r>
              <a:rPr lang="en-US" dirty="0"/>
              <a:t>Step 3: add </a:t>
            </a:r>
            <a:r>
              <a:rPr lang="en-US" b="1" dirty="0">
                <a:latin typeface="Courier" pitchFamily="2" charset="0"/>
              </a:rPr>
              <a:t>print()</a:t>
            </a:r>
            <a:r>
              <a:rPr lang="en-US" dirty="0"/>
              <a:t> statements</a:t>
            </a:r>
          </a:p>
        </p:txBody>
      </p:sp>
      <p:sp>
        <p:nvSpPr>
          <p:cNvPr id="3" name="Content Placeholder 2">
            <a:extLst>
              <a:ext uri="{FF2B5EF4-FFF2-40B4-BE49-F238E27FC236}">
                <a16:creationId xmlns:a16="http://schemas.microsoft.com/office/drawing/2014/main" id="{BA56942C-6871-5549-9C63-F8B70C426F7B}"/>
              </a:ext>
            </a:extLst>
          </p:cNvPr>
          <p:cNvSpPr>
            <a:spLocks noGrp="1"/>
          </p:cNvSpPr>
          <p:nvPr>
            <p:ph idx="1"/>
          </p:nvPr>
        </p:nvSpPr>
        <p:spPr/>
        <p:txBody>
          <a:bodyPr anchor="t">
            <a:normAutofit/>
          </a:bodyPr>
          <a:lstStyle/>
          <a:p>
            <a:r>
              <a:rPr lang="en-US" sz="2400" dirty="0"/>
              <a:t>Not sure exactly where things are going wrong?</a:t>
            </a:r>
          </a:p>
          <a:p>
            <a:r>
              <a:rPr lang="en-US" sz="2400" dirty="0"/>
              <a:t>Add </a:t>
            </a:r>
            <a:r>
              <a:rPr lang="en-US" sz="2400" b="1" dirty="0">
                <a:latin typeface="Courier" pitchFamily="2" charset="0"/>
              </a:rPr>
              <a:t>print()</a:t>
            </a:r>
            <a:r>
              <a:rPr lang="en-US" sz="2400" dirty="0"/>
              <a:t> statements to leave a “trail” on the console</a:t>
            </a:r>
          </a:p>
        </p:txBody>
      </p:sp>
      <p:pic>
        <p:nvPicPr>
          <p:cNvPr id="7" name="Picture 6" descr="Screens screenshot of a computer&#10;&#10;Description automatically generated">
            <a:extLst>
              <a:ext uri="{FF2B5EF4-FFF2-40B4-BE49-F238E27FC236}">
                <a16:creationId xmlns:a16="http://schemas.microsoft.com/office/drawing/2014/main" id="{B651207A-BB6A-3752-79B9-52A4E3989FA3}"/>
              </a:ext>
            </a:extLst>
          </p:cNvPr>
          <p:cNvPicPr>
            <a:picLocks noChangeAspect="1"/>
          </p:cNvPicPr>
          <p:nvPr/>
        </p:nvPicPr>
        <p:blipFill>
          <a:blip r:embed="rId2"/>
          <a:stretch>
            <a:fillRect/>
          </a:stretch>
        </p:blipFill>
        <p:spPr>
          <a:xfrm>
            <a:off x="3640668" y="2188935"/>
            <a:ext cx="7772400" cy="4020206"/>
          </a:xfrm>
          <a:prstGeom prst="rect">
            <a:avLst/>
          </a:prstGeom>
        </p:spPr>
      </p:pic>
    </p:spTree>
    <p:extLst>
      <p:ext uri="{BB962C8B-B14F-4D97-AF65-F5344CB8AC3E}">
        <p14:creationId xmlns:p14="http://schemas.microsoft.com/office/powerpoint/2010/main" val="23779865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E8E1E-AE08-614C-8169-8F51CED4BC76}"/>
              </a:ext>
            </a:extLst>
          </p:cNvPr>
          <p:cNvSpPr>
            <a:spLocks noGrp="1"/>
          </p:cNvSpPr>
          <p:nvPr>
            <p:ph type="title"/>
          </p:nvPr>
        </p:nvSpPr>
        <p:spPr/>
        <p:txBody>
          <a:bodyPr/>
          <a:lstStyle/>
          <a:p>
            <a:r>
              <a:rPr lang="en-US" dirty="0"/>
              <a:t>Step 3: add </a:t>
            </a:r>
            <a:r>
              <a:rPr lang="en-US" b="1" dirty="0">
                <a:latin typeface="Courier" pitchFamily="2" charset="0"/>
              </a:rPr>
              <a:t>print()</a:t>
            </a:r>
            <a:r>
              <a:rPr lang="en-US" dirty="0"/>
              <a:t> statements</a:t>
            </a:r>
          </a:p>
        </p:txBody>
      </p:sp>
      <p:sp>
        <p:nvSpPr>
          <p:cNvPr id="3" name="Content Placeholder 2">
            <a:extLst>
              <a:ext uri="{FF2B5EF4-FFF2-40B4-BE49-F238E27FC236}">
                <a16:creationId xmlns:a16="http://schemas.microsoft.com/office/drawing/2014/main" id="{BA56942C-6871-5549-9C63-F8B70C426F7B}"/>
              </a:ext>
            </a:extLst>
          </p:cNvPr>
          <p:cNvSpPr>
            <a:spLocks noGrp="1"/>
          </p:cNvSpPr>
          <p:nvPr>
            <p:ph idx="1"/>
          </p:nvPr>
        </p:nvSpPr>
        <p:spPr/>
        <p:txBody>
          <a:bodyPr anchor="t">
            <a:normAutofit/>
          </a:bodyPr>
          <a:lstStyle/>
          <a:p>
            <a:r>
              <a:rPr lang="en-US" sz="2400" dirty="0"/>
              <a:t>Not sure exactly where things are going wrong?</a:t>
            </a:r>
          </a:p>
          <a:p>
            <a:r>
              <a:rPr lang="en-US" sz="2400" dirty="0"/>
              <a:t>Add </a:t>
            </a:r>
            <a:r>
              <a:rPr lang="en-US" sz="2400" b="1" dirty="0">
                <a:latin typeface="Courier" pitchFamily="2" charset="0"/>
              </a:rPr>
              <a:t>print()</a:t>
            </a:r>
            <a:r>
              <a:rPr lang="en-US" sz="2400" dirty="0"/>
              <a:t> statements to leave a “trail” on the console</a:t>
            </a:r>
          </a:p>
        </p:txBody>
      </p:sp>
      <p:pic>
        <p:nvPicPr>
          <p:cNvPr id="8" name="Picture 7" descr="Screens screenshot of a computer program&#10;&#10;Description automatically generated">
            <a:extLst>
              <a:ext uri="{FF2B5EF4-FFF2-40B4-BE49-F238E27FC236}">
                <a16:creationId xmlns:a16="http://schemas.microsoft.com/office/drawing/2014/main" id="{E2135EAD-127A-9522-252D-0F70D850A20A}"/>
              </a:ext>
            </a:extLst>
          </p:cNvPr>
          <p:cNvPicPr>
            <a:picLocks noChangeAspect="1"/>
          </p:cNvPicPr>
          <p:nvPr/>
        </p:nvPicPr>
        <p:blipFill>
          <a:blip r:embed="rId3"/>
          <a:stretch>
            <a:fillRect/>
          </a:stretch>
        </p:blipFill>
        <p:spPr>
          <a:xfrm>
            <a:off x="3640668" y="2098221"/>
            <a:ext cx="7772400" cy="4379192"/>
          </a:xfrm>
          <a:prstGeom prst="rect">
            <a:avLst/>
          </a:prstGeom>
        </p:spPr>
      </p:pic>
      <p:sp>
        <p:nvSpPr>
          <p:cNvPr id="9" name="Frame 8">
            <a:extLst>
              <a:ext uri="{FF2B5EF4-FFF2-40B4-BE49-F238E27FC236}">
                <a16:creationId xmlns:a16="http://schemas.microsoft.com/office/drawing/2014/main" id="{B5582134-F75D-85C0-0F27-AB1B91850426}"/>
              </a:ext>
            </a:extLst>
          </p:cNvPr>
          <p:cNvSpPr/>
          <p:nvPr/>
        </p:nvSpPr>
        <p:spPr>
          <a:xfrm>
            <a:off x="4005943" y="4644571"/>
            <a:ext cx="1378857" cy="420915"/>
          </a:xfrm>
          <a:prstGeom prst="fram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Frame 9">
            <a:extLst>
              <a:ext uri="{FF2B5EF4-FFF2-40B4-BE49-F238E27FC236}">
                <a16:creationId xmlns:a16="http://schemas.microsoft.com/office/drawing/2014/main" id="{6C12BA79-6FD5-595F-879D-ACE08199D3B0}"/>
              </a:ext>
            </a:extLst>
          </p:cNvPr>
          <p:cNvSpPr/>
          <p:nvPr/>
        </p:nvSpPr>
        <p:spPr>
          <a:xfrm>
            <a:off x="4209143" y="5283200"/>
            <a:ext cx="1640114" cy="290286"/>
          </a:xfrm>
          <a:prstGeom prst="fram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2" name="Straight Arrow Connector 11">
            <a:extLst>
              <a:ext uri="{FF2B5EF4-FFF2-40B4-BE49-F238E27FC236}">
                <a16:creationId xmlns:a16="http://schemas.microsoft.com/office/drawing/2014/main" id="{D88840F5-8E8C-F3EF-FF55-885ED8A6E1E5}"/>
              </a:ext>
            </a:extLst>
          </p:cNvPr>
          <p:cNvCxnSpPr>
            <a:stCxn id="9" idx="3"/>
          </p:cNvCxnSpPr>
          <p:nvPr/>
        </p:nvCxnSpPr>
        <p:spPr>
          <a:xfrm flipV="1">
            <a:off x="5384800" y="3424428"/>
            <a:ext cx="2293257" cy="1430601"/>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50845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E8E1E-AE08-614C-8169-8F51CED4BC76}"/>
              </a:ext>
            </a:extLst>
          </p:cNvPr>
          <p:cNvSpPr>
            <a:spLocks noGrp="1"/>
          </p:cNvSpPr>
          <p:nvPr>
            <p:ph type="title"/>
          </p:nvPr>
        </p:nvSpPr>
        <p:spPr/>
        <p:txBody>
          <a:bodyPr/>
          <a:lstStyle/>
          <a:p>
            <a:r>
              <a:rPr lang="en-US" dirty="0"/>
              <a:t>Step 3: add </a:t>
            </a:r>
            <a:r>
              <a:rPr lang="en-US" b="1" dirty="0">
                <a:latin typeface="Courier" pitchFamily="2" charset="0"/>
              </a:rPr>
              <a:t>print()</a:t>
            </a:r>
            <a:r>
              <a:rPr lang="en-US" dirty="0"/>
              <a:t> statements</a:t>
            </a:r>
          </a:p>
        </p:txBody>
      </p:sp>
      <p:sp>
        <p:nvSpPr>
          <p:cNvPr id="3" name="Content Placeholder 2">
            <a:extLst>
              <a:ext uri="{FF2B5EF4-FFF2-40B4-BE49-F238E27FC236}">
                <a16:creationId xmlns:a16="http://schemas.microsoft.com/office/drawing/2014/main" id="{BA56942C-6871-5549-9C63-F8B70C426F7B}"/>
              </a:ext>
            </a:extLst>
          </p:cNvPr>
          <p:cNvSpPr>
            <a:spLocks noGrp="1"/>
          </p:cNvSpPr>
          <p:nvPr>
            <p:ph idx="1"/>
          </p:nvPr>
        </p:nvSpPr>
        <p:spPr/>
        <p:txBody>
          <a:bodyPr anchor="t">
            <a:normAutofit/>
          </a:bodyPr>
          <a:lstStyle/>
          <a:p>
            <a:r>
              <a:rPr lang="en-US" sz="2400" dirty="0"/>
              <a:t>Not sure exactly where things are going wrong?</a:t>
            </a:r>
          </a:p>
          <a:p>
            <a:r>
              <a:rPr lang="en-US" sz="2400" dirty="0"/>
              <a:t>Add </a:t>
            </a:r>
            <a:r>
              <a:rPr lang="en-US" sz="2400" b="1" dirty="0">
                <a:latin typeface="Courier" pitchFamily="2" charset="0"/>
              </a:rPr>
              <a:t>print()</a:t>
            </a:r>
            <a:r>
              <a:rPr lang="en-US" sz="2400" dirty="0"/>
              <a:t> statements to leave a “trail” on the console</a:t>
            </a:r>
          </a:p>
        </p:txBody>
      </p:sp>
      <p:pic>
        <p:nvPicPr>
          <p:cNvPr id="5" name="Picture 4" descr="Screens screenshot of a computer program&#10;&#10;Description automatically generated">
            <a:extLst>
              <a:ext uri="{FF2B5EF4-FFF2-40B4-BE49-F238E27FC236}">
                <a16:creationId xmlns:a16="http://schemas.microsoft.com/office/drawing/2014/main" id="{BF543299-677A-B4A7-2696-A1BE73E683CC}"/>
              </a:ext>
            </a:extLst>
          </p:cNvPr>
          <p:cNvPicPr>
            <a:picLocks noChangeAspect="1"/>
          </p:cNvPicPr>
          <p:nvPr/>
        </p:nvPicPr>
        <p:blipFill>
          <a:blip r:embed="rId3"/>
          <a:stretch>
            <a:fillRect/>
          </a:stretch>
        </p:blipFill>
        <p:spPr>
          <a:xfrm>
            <a:off x="3640668" y="2116213"/>
            <a:ext cx="7772400" cy="3868535"/>
          </a:xfrm>
          <a:prstGeom prst="rect">
            <a:avLst/>
          </a:prstGeom>
        </p:spPr>
      </p:pic>
    </p:spTree>
    <p:extLst>
      <p:ext uri="{BB962C8B-B14F-4D97-AF65-F5344CB8AC3E}">
        <p14:creationId xmlns:p14="http://schemas.microsoft.com/office/powerpoint/2010/main" val="30595076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94285-0F41-154D-AB15-E84E8EF99EA3}"/>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111FA5E7-23DA-AA45-9893-34989D2C74CA}"/>
              </a:ext>
            </a:extLst>
          </p:cNvPr>
          <p:cNvSpPr>
            <a:spLocks noGrp="1"/>
          </p:cNvSpPr>
          <p:nvPr>
            <p:ph idx="1"/>
          </p:nvPr>
        </p:nvSpPr>
        <p:spPr>
          <a:xfrm>
            <a:off x="3532909" y="986028"/>
            <a:ext cx="8229600" cy="4876800"/>
          </a:xfrm>
        </p:spPr>
        <p:txBody>
          <a:bodyPr>
            <a:normAutofit/>
          </a:bodyPr>
          <a:lstStyle/>
          <a:p>
            <a:r>
              <a:rPr lang="en-US" sz="2800" dirty="0"/>
              <a:t>This is a really quick crash course in </a:t>
            </a:r>
            <a:r>
              <a:rPr lang="en-US" sz="2800" b="1" dirty="0"/>
              <a:t>basic</a:t>
            </a:r>
            <a:r>
              <a:rPr lang="en-US" sz="2800" dirty="0"/>
              <a:t> debugging</a:t>
            </a:r>
          </a:p>
          <a:p>
            <a:r>
              <a:rPr lang="en-US" sz="2800" dirty="0"/>
              <a:t>There are </a:t>
            </a:r>
            <a:r>
              <a:rPr lang="en-US" sz="2800" b="1" dirty="0"/>
              <a:t>lots</a:t>
            </a:r>
            <a:r>
              <a:rPr lang="en-US" sz="2800" dirty="0"/>
              <a:t> of other techniques for both dealing with and </a:t>
            </a:r>
            <a:r>
              <a:rPr lang="en-US" sz="2800" b="1" dirty="0"/>
              <a:t>preventing</a:t>
            </a:r>
            <a:r>
              <a:rPr lang="en-US" sz="2800" dirty="0"/>
              <a:t> bugs, but for now this will suffice</a:t>
            </a:r>
          </a:p>
          <a:p>
            <a:r>
              <a:rPr lang="en-US" sz="2800" dirty="0"/>
              <a:t>The most important part is to understand:</a:t>
            </a:r>
          </a:p>
          <a:p>
            <a:pPr lvl="1"/>
            <a:r>
              <a:rPr lang="en-US" sz="2400" dirty="0"/>
              <a:t>what the code is </a:t>
            </a:r>
            <a:r>
              <a:rPr lang="en-US" sz="2400" b="1" dirty="0"/>
              <a:t>trying</a:t>
            </a:r>
            <a:r>
              <a:rPr lang="en-US" sz="2400" dirty="0"/>
              <a:t> to do</a:t>
            </a:r>
          </a:p>
          <a:p>
            <a:pPr lvl="1"/>
            <a:r>
              <a:rPr lang="en-US" sz="2400" dirty="0"/>
              <a:t>what the code is </a:t>
            </a:r>
            <a:r>
              <a:rPr lang="en-US" sz="2400" b="1" dirty="0"/>
              <a:t>actually</a:t>
            </a:r>
            <a:r>
              <a:rPr lang="en-US" sz="2400" dirty="0"/>
              <a:t> doing</a:t>
            </a:r>
          </a:p>
          <a:p>
            <a:r>
              <a:rPr lang="en-US" sz="2800" dirty="0"/>
              <a:t>Tips: </a:t>
            </a:r>
          </a:p>
          <a:p>
            <a:pPr lvl="1"/>
            <a:r>
              <a:rPr lang="en-US" sz="2400" dirty="0"/>
              <a:t>change </a:t>
            </a:r>
            <a:r>
              <a:rPr lang="en-US" sz="2400" b="1" dirty="0"/>
              <a:t>one thing</a:t>
            </a:r>
            <a:r>
              <a:rPr lang="en-US" sz="2400" dirty="0"/>
              <a:t> at a time</a:t>
            </a:r>
          </a:p>
          <a:p>
            <a:pPr lvl="1"/>
            <a:r>
              <a:rPr lang="en-US" sz="2400" b="1" dirty="0"/>
              <a:t>keep track </a:t>
            </a:r>
            <a:r>
              <a:rPr lang="en-US" sz="2400" dirty="0"/>
              <a:t>of what you change!</a:t>
            </a:r>
          </a:p>
          <a:p>
            <a:endParaRPr lang="en-US" sz="2800" dirty="0"/>
          </a:p>
        </p:txBody>
      </p:sp>
    </p:spTree>
    <p:extLst>
      <p:ext uri="{BB962C8B-B14F-4D97-AF65-F5344CB8AC3E}">
        <p14:creationId xmlns:p14="http://schemas.microsoft.com/office/powerpoint/2010/main" val="23637213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a:extLst>
              <a:ext uri="{FF2B5EF4-FFF2-40B4-BE49-F238E27FC236}">
                <a16:creationId xmlns:a16="http://schemas.microsoft.com/office/drawing/2014/main" id="{B49068B0-FFF8-E233-02C8-7CF7DCD71230}"/>
              </a:ext>
            </a:extLst>
          </p:cNvPr>
          <p:cNvPicPr>
            <a:picLocks noChangeAspect="1"/>
          </p:cNvPicPr>
          <p:nvPr/>
        </p:nvPicPr>
        <p:blipFill>
          <a:blip r:embed="rId3"/>
          <a:stretch>
            <a:fillRect/>
          </a:stretch>
        </p:blipFill>
        <p:spPr>
          <a:xfrm>
            <a:off x="3601897" y="262137"/>
            <a:ext cx="2494103" cy="2765081"/>
          </a:xfrm>
          <a:prstGeom prst="rect">
            <a:avLst/>
          </a:prstGeom>
        </p:spPr>
      </p:pic>
      <p:sp>
        <p:nvSpPr>
          <p:cNvPr id="2" name="Title 1">
            <a:extLst>
              <a:ext uri="{FF2B5EF4-FFF2-40B4-BE49-F238E27FC236}">
                <a16:creationId xmlns:a16="http://schemas.microsoft.com/office/drawing/2014/main" id="{6165259F-F894-DE40-A9B2-8AA93F2219AF}"/>
              </a:ext>
            </a:extLst>
          </p:cNvPr>
          <p:cNvSpPr>
            <a:spLocks noGrp="1"/>
          </p:cNvSpPr>
          <p:nvPr>
            <p:ph type="title"/>
          </p:nvPr>
        </p:nvSpPr>
        <p:spPr/>
        <p:txBody>
          <a:bodyPr/>
          <a:lstStyle/>
          <a:p>
            <a:r>
              <a:rPr lang="en-US" dirty="0"/>
              <a:t>Your task</a:t>
            </a:r>
          </a:p>
        </p:txBody>
      </p:sp>
      <p:pic>
        <p:nvPicPr>
          <p:cNvPr id="5" name="Content Placeholder 4">
            <a:extLst>
              <a:ext uri="{FF2B5EF4-FFF2-40B4-BE49-F238E27FC236}">
                <a16:creationId xmlns:a16="http://schemas.microsoft.com/office/drawing/2014/main" id="{BA5A2EFD-9F42-324E-9F6E-86607620263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990815" y="1283729"/>
            <a:ext cx="6948266" cy="5659754"/>
          </a:xfrm>
        </p:spPr>
      </p:pic>
    </p:spTree>
    <p:extLst>
      <p:ext uri="{BB962C8B-B14F-4D97-AF65-F5344CB8AC3E}">
        <p14:creationId xmlns:p14="http://schemas.microsoft.com/office/powerpoint/2010/main" val="35159522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6CB7A-76B8-F043-822B-04311B6522C4}"/>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A092000C-53CA-624A-81F5-897C9CE4A67F}"/>
              </a:ext>
            </a:extLst>
          </p:cNvPr>
          <p:cNvSpPr>
            <a:spLocks noGrp="1"/>
          </p:cNvSpPr>
          <p:nvPr>
            <p:ph idx="1"/>
          </p:nvPr>
        </p:nvSpPr>
        <p:spPr/>
        <p:txBody>
          <a:bodyPr>
            <a:normAutofit/>
          </a:bodyPr>
          <a:lstStyle/>
          <a:p>
            <a:pPr marL="0" indent="0" algn="ctr">
              <a:buNone/>
            </a:pPr>
            <a:endParaRPr lang="en-US" sz="2800" b="1" dirty="0"/>
          </a:p>
          <a:p>
            <a:pPr marL="0" indent="0" algn="ctr">
              <a:buNone/>
            </a:pPr>
            <a:r>
              <a:rPr lang="en-US" sz="2800" dirty="0"/>
              <a:t>What did you find?</a:t>
            </a:r>
          </a:p>
        </p:txBody>
      </p:sp>
    </p:spTree>
    <p:extLst>
      <p:ext uri="{BB962C8B-B14F-4D97-AF65-F5344CB8AC3E}">
        <p14:creationId xmlns:p14="http://schemas.microsoft.com/office/powerpoint/2010/main" val="913090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A4E75-E49B-3645-A284-6925B6D596D5}"/>
              </a:ext>
            </a:extLst>
          </p:cNvPr>
          <p:cNvSpPr>
            <a:spLocks noGrp="1"/>
          </p:cNvSpPr>
          <p:nvPr>
            <p:ph type="title"/>
          </p:nvPr>
        </p:nvSpPr>
        <p:spPr/>
        <p:txBody>
          <a:bodyPr>
            <a:normAutofit/>
          </a:bodyPr>
          <a:lstStyle/>
          <a:p>
            <a:r>
              <a:rPr lang="en-US" dirty="0"/>
              <a:t>RECAP: the programming process</a:t>
            </a:r>
          </a:p>
        </p:txBody>
      </p:sp>
      <p:sp>
        <p:nvSpPr>
          <p:cNvPr id="3" name="Content Placeholder 2">
            <a:extLst>
              <a:ext uri="{FF2B5EF4-FFF2-40B4-BE49-F238E27FC236}">
                <a16:creationId xmlns:a16="http://schemas.microsoft.com/office/drawing/2014/main" id="{148D6950-B65B-7743-B457-AE176520485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CF596F1-712A-C544-918A-83498C6A5B54}"/>
              </a:ext>
            </a:extLst>
          </p:cNvPr>
          <p:cNvPicPr>
            <a:picLocks noChangeAspect="1"/>
          </p:cNvPicPr>
          <p:nvPr/>
        </p:nvPicPr>
        <p:blipFill rotWithShape="1">
          <a:blip r:embed="rId3">
            <a:extLst>
              <a:ext uri="{28A0092B-C50C-407E-A947-70E740481C1C}">
                <a14:useLocalDpi xmlns:a14="http://schemas.microsoft.com/office/drawing/2010/main"/>
              </a:ext>
            </a:extLst>
          </a:blip>
          <a:srcRect t="21225"/>
          <a:stretch/>
        </p:blipFill>
        <p:spPr>
          <a:xfrm>
            <a:off x="3458321" y="1123837"/>
            <a:ext cx="8137093" cy="4807527"/>
          </a:xfrm>
          <a:prstGeom prst="rect">
            <a:avLst/>
          </a:prstGeom>
        </p:spPr>
      </p:pic>
      <p:sp>
        <p:nvSpPr>
          <p:cNvPr id="5" name="Frame 4">
            <a:extLst>
              <a:ext uri="{FF2B5EF4-FFF2-40B4-BE49-F238E27FC236}">
                <a16:creationId xmlns:a16="http://schemas.microsoft.com/office/drawing/2014/main" id="{3947D39D-9D6F-9233-C4B3-41E92561CDDD}"/>
              </a:ext>
            </a:extLst>
          </p:cNvPr>
          <p:cNvSpPr/>
          <p:nvPr/>
        </p:nvSpPr>
        <p:spPr>
          <a:xfrm>
            <a:off x="3869268" y="4003964"/>
            <a:ext cx="2586950" cy="817418"/>
          </a:xfrm>
          <a:prstGeom prst="fram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502504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E990FC2-23A5-B642-8590-71F839807FA7}"/>
              </a:ext>
            </a:extLst>
          </p:cNvPr>
          <p:cNvPicPr>
            <a:picLocks noChangeAspect="1"/>
          </p:cNvPicPr>
          <p:nvPr/>
        </p:nvPicPr>
        <p:blipFill>
          <a:blip r:embed="rId3"/>
          <a:stretch>
            <a:fillRect/>
          </a:stretch>
        </p:blipFill>
        <p:spPr>
          <a:xfrm>
            <a:off x="2764401" y="550390"/>
            <a:ext cx="7632441" cy="6002811"/>
          </a:xfrm>
          <a:prstGeom prst="rect">
            <a:avLst/>
          </a:prstGeom>
        </p:spPr>
      </p:pic>
      <p:sp>
        <p:nvSpPr>
          <p:cNvPr id="2" name="Title 1">
            <a:extLst>
              <a:ext uri="{FF2B5EF4-FFF2-40B4-BE49-F238E27FC236}">
                <a16:creationId xmlns:a16="http://schemas.microsoft.com/office/drawing/2014/main" id="{67AD57A8-9C4E-684B-B996-3CDC8D8A9C08}"/>
              </a:ext>
            </a:extLst>
          </p:cNvPr>
          <p:cNvSpPr>
            <a:spLocks noGrp="1"/>
          </p:cNvSpPr>
          <p:nvPr>
            <p:ph type="title"/>
          </p:nvPr>
        </p:nvSpPr>
        <p:spPr/>
        <p:txBody>
          <a:bodyPr/>
          <a:lstStyle/>
          <a:p>
            <a:r>
              <a:rPr lang="en-US" dirty="0"/>
              <a:t>Fun history: the term “debug”</a:t>
            </a:r>
          </a:p>
        </p:txBody>
      </p:sp>
      <p:pic>
        <p:nvPicPr>
          <p:cNvPr id="5" name="Picture 4">
            <a:extLst>
              <a:ext uri="{FF2B5EF4-FFF2-40B4-BE49-F238E27FC236}">
                <a16:creationId xmlns:a16="http://schemas.microsoft.com/office/drawing/2014/main" id="{821ECC28-AC25-EC48-9631-ABF1090901C0}"/>
              </a:ext>
            </a:extLst>
          </p:cNvPr>
          <p:cNvPicPr>
            <a:picLocks noChangeAspect="1"/>
          </p:cNvPicPr>
          <p:nvPr/>
        </p:nvPicPr>
        <p:blipFill>
          <a:blip r:embed="rId4"/>
          <a:stretch>
            <a:fillRect/>
          </a:stretch>
        </p:blipFill>
        <p:spPr>
          <a:xfrm>
            <a:off x="8907678" y="1766597"/>
            <a:ext cx="3187337" cy="3984171"/>
          </a:xfrm>
          <a:prstGeom prst="ellipse">
            <a:avLst/>
          </a:prstGeom>
          <a:ln w="63500" cap="rnd">
            <a:solidFill>
              <a:srgbClr val="003470"/>
            </a:solidFill>
          </a:ln>
          <a:effectLst/>
          <a:scene3d>
            <a:camera prst="orthographicFront"/>
            <a:lightRig rig="contrasting" dir="t">
              <a:rot lat="0" lon="0" rev="3000000"/>
            </a:lightRig>
          </a:scene3d>
          <a:sp3d contourW="7620">
            <a:bevelT w="95250" h="31750"/>
            <a:contourClr>
              <a:srgbClr val="333333"/>
            </a:contourClr>
          </a:sp3d>
        </p:spPr>
      </p:pic>
      <p:grpSp>
        <p:nvGrpSpPr>
          <p:cNvPr id="6" name="Group 5">
            <a:extLst>
              <a:ext uri="{FF2B5EF4-FFF2-40B4-BE49-F238E27FC236}">
                <a16:creationId xmlns:a16="http://schemas.microsoft.com/office/drawing/2014/main" id="{50A766E0-5BC6-0F40-A00F-867092432CF9}"/>
              </a:ext>
            </a:extLst>
          </p:cNvPr>
          <p:cNvGrpSpPr/>
          <p:nvPr/>
        </p:nvGrpSpPr>
        <p:grpSpPr>
          <a:xfrm>
            <a:off x="5752980" y="4949879"/>
            <a:ext cx="4123153" cy="1571436"/>
            <a:chOff x="5041311" y="1895660"/>
            <a:chExt cx="4123153" cy="1571436"/>
          </a:xfrm>
        </p:grpSpPr>
        <p:sp>
          <p:nvSpPr>
            <p:cNvPr id="7" name="TextBox 6">
              <a:extLst>
                <a:ext uri="{FF2B5EF4-FFF2-40B4-BE49-F238E27FC236}">
                  <a16:creationId xmlns:a16="http://schemas.microsoft.com/office/drawing/2014/main" id="{6E788BCA-559F-1F43-A247-F0352E11701D}"/>
                </a:ext>
              </a:extLst>
            </p:cNvPr>
            <p:cNvSpPr txBox="1"/>
            <p:nvPr/>
          </p:nvSpPr>
          <p:spPr>
            <a:xfrm>
              <a:off x="5041311" y="2728432"/>
              <a:ext cx="3290453" cy="738664"/>
            </a:xfrm>
            <a:prstGeom prst="rect">
              <a:avLst/>
            </a:prstGeom>
            <a:noFill/>
          </p:spPr>
          <p:txBody>
            <a:bodyPr wrap="none" rtlCol="0">
              <a:spAutoFit/>
            </a:bodyPr>
            <a:lstStyle/>
            <a:p>
              <a:pPr algn="ctr"/>
              <a:r>
                <a:rPr lang="en-US" sz="2400" b="1" dirty="0">
                  <a:solidFill>
                    <a:srgbClr val="003470"/>
                  </a:solidFill>
                </a:rPr>
                <a:t>RDML Grace M. Hopper</a:t>
              </a:r>
            </a:p>
            <a:p>
              <a:pPr algn="ctr"/>
              <a:r>
                <a:rPr lang="en-US" dirty="0">
                  <a:solidFill>
                    <a:srgbClr val="003470"/>
                  </a:solidFill>
                </a:rPr>
                <a:t>b.1906 – d.1992</a:t>
              </a:r>
              <a:endParaRPr lang="en-US" sz="3600" dirty="0">
                <a:solidFill>
                  <a:srgbClr val="003470"/>
                </a:solidFill>
              </a:endParaRPr>
            </a:p>
          </p:txBody>
        </p:sp>
        <p:sp>
          <p:nvSpPr>
            <p:cNvPr id="8" name="Circular Arrow 7">
              <a:extLst>
                <a:ext uri="{FF2B5EF4-FFF2-40B4-BE49-F238E27FC236}">
                  <a16:creationId xmlns:a16="http://schemas.microsoft.com/office/drawing/2014/main" id="{C0344860-744E-2844-A825-CD54028AEBEE}"/>
                </a:ext>
              </a:extLst>
            </p:cNvPr>
            <p:cNvSpPr/>
            <p:nvPr/>
          </p:nvSpPr>
          <p:spPr>
            <a:xfrm rot="1849230" flipV="1">
              <a:off x="7964967" y="1895660"/>
              <a:ext cx="1199497" cy="1205303"/>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449050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D6CA5-AD29-DB4B-A0C0-4BCB79AA6519}"/>
              </a:ext>
            </a:extLst>
          </p:cNvPr>
          <p:cNvSpPr>
            <a:spLocks noGrp="1"/>
          </p:cNvSpPr>
          <p:nvPr>
            <p:ph type="title"/>
          </p:nvPr>
        </p:nvSpPr>
        <p:spPr/>
        <p:txBody>
          <a:bodyPr/>
          <a:lstStyle/>
          <a:p>
            <a:r>
              <a:rPr lang="en-US" dirty="0"/>
              <a:t>Some problems are obvious</a:t>
            </a:r>
          </a:p>
        </p:txBody>
      </p:sp>
      <p:pic>
        <p:nvPicPr>
          <p:cNvPr id="5" name="Content Placeholder 4">
            <a:extLst>
              <a:ext uri="{FF2B5EF4-FFF2-40B4-BE49-F238E27FC236}">
                <a16:creationId xmlns:a16="http://schemas.microsoft.com/office/drawing/2014/main" id="{8CF1F5E4-37F8-5A43-9280-00A84B9298C7}"/>
              </a:ext>
            </a:extLst>
          </p:cNvPr>
          <p:cNvPicPr>
            <a:picLocks noGrp="1" noChangeAspect="1"/>
          </p:cNvPicPr>
          <p:nvPr>
            <p:ph idx="1"/>
          </p:nvPr>
        </p:nvPicPr>
        <p:blipFill>
          <a:blip r:embed="rId2"/>
          <a:stretch>
            <a:fillRect/>
          </a:stretch>
        </p:blipFill>
        <p:spPr>
          <a:xfrm>
            <a:off x="3200401" y="2189266"/>
            <a:ext cx="8229600" cy="3544897"/>
          </a:xfrm>
        </p:spPr>
      </p:pic>
      <p:grpSp>
        <p:nvGrpSpPr>
          <p:cNvPr id="15" name="Group 14">
            <a:extLst>
              <a:ext uri="{FF2B5EF4-FFF2-40B4-BE49-F238E27FC236}">
                <a16:creationId xmlns:a16="http://schemas.microsoft.com/office/drawing/2014/main" id="{DD620A6C-13B6-D048-95E9-20FEEB051EA9}"/>
              </a:ext>
            </a:extLst>
          </p:cNvPr>
          <p:cNvGrpSpPr/>
          <p:nvPr/>
        </p:nvGrpSpPr>
        <p:grpSpPr>
          <a:xfrm>
            <a:off x="7011832" y="1546835"/>
            <a:ext cx="2652637" cy="2219776"/>
            <a:chOff x="3815188" y="1862217"/>
            <a:chExt cx="2652637" cy="2219776"/>
          </a:xfrm>
        </p:grpSpPr>
        <p:sp>
          <p:nvSpPr>
            <p:cNvPr id="16" name="TextBox 15">
              <a:extLst>
                <a:ext uri="{FF2B5EF4-FFF2-40B4-BE49-F238E27FC236}">
                  <a16:creationId xmlns:a16="http://schemas.microsoft.com/office/drawing/2014/main" id="{41991BAB-EA09-074D-B81C-FC9C752DD11E}"/>
                </a:ext>
              </a:extLst>
            </p:cNvPr>
            <p:cNvSpPr txBox="1"/>
            <p:nvPr/>
          </p:nvSpPr>
          <p:spPr>
            <a:xfrm>
              <a:off x="3815188" y="1862217"/>
              <a:ext cx="2271776" cy="830997"/>
            </a:xfrm>
            <a:prstGeom prst="rect">
              <a:avLst/>
            </a:prstGeom>
            <a:noFill/>
          </p:spPr>
          <p:txBody>
            <a:bodyPr wrap="none" rtlCol="0">
              <a:spAutoFit/>
            </a:bodyPr>
            <a:lstStyle/>
            <a:p>
              <a:pPr algn="ctr"/>
              <a:r>
                <a:rPr lang="en-US" sz="2400" dirty="0">
                  <a:solidFill>
                    <a:srgbClr val="003470"/>
                  </a:solidFill>
                </a:rPr>
                <a:t>this is called</a:t>
              </a:r>
            </a:p>
            <a:p>
              <a:pPr algn="ctr"/>
              <a:r>
                <a:rPr lang="en-US" sz="2400" dirty="0">
                  <a:solidFill>
                    <a:srgbClr val="003470"/>
                  </a:solidFill>
                </a:rPr>
                <a:t>an </a:t>
              </a:r>
              <a:r>
                <a:rPr lang="en-US" sz="2400" b="1" dirty="0">
                  <a:solidFill>
                    <a:srgbClr val="003470"/>
                  </a:solidFill>
                  <a:latin typeface="Courier" pitchFamily="2" charset="0"/>
                </a:rPr>
                <a:t>Exception</a:t>
              </a:r>
              <a:endParaRPr lang="en-US" sz="3600" dirty="0">
                <a:solidFill>
                  <a:srgbClr val="003470"/>
                </a:solidFill>
              </a:endParaRPr>
            </a:p>
          </p:txBody>
        </p:sp>
        <p:sp>
          <p:nvSpPr>
            <p:cNvPr id="17" name="Circular Arrow 16">
              <a:extLst>
                <a:ext uri="{FF2B5EF4-FFF2-40B4-BE49-F238E27FC236}">
                  <a16:creationId xmlns:a16="http://schemas.microsoft.com/office/drawing/2014/main" id="{5C3F83BF-2878-DA46-8E1A-9C41FCD82073}"/>
                </a:ext>
              </a:extLst>
            </p:cNvPr>
            <p:cNvSpPr/>
            <p:nvPr/>
          </p:nvSpPr>
          <p:spPr>
            <a:xfrm rot="12328294" flipH="1" flipV="1">
              <a:off x="4617476" y="2222688"/>
              <a:ext cx="1850349" cy="1859305"/>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726204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D6CA5-AD29-DB4B-A0C0-4BCB79AA6519}"/>
              </a:ext>
            </a:extLst>
          </p:cNvPr>
          <p:cNvSpPr>
            <a:spLocks noGrp="1"/>
          </p:cNvSpPr>
          <p:nvPr>
            <p:ph type="title"/>
          </p:nvPr>
        </p:nvSpPr>
        <p:spPr/>
        <p:txBody>
          <a:bodyPr/>
          <a:lstStyle/>
          <a:p>
            <a:r>
              <a:rPr lang="en-US" dirty="0"/>
              <a:t>Some problems are obvious</a:t>
            </a:r>
          </a:p>
        </p:txBody>
      </p:sp>
      <p:pic>
        <p:nvPicPr>
          <p:cNvPr id="5" name="Content Placeholder 4">
            <a:extLst>
              <a:ext uri="{FF2B5EF4-FFF2-40B4-BE49-F238E27FC236}">
                <a16:creationId xmlns:a16="http://schemas.microsoft.com/office/drawing/2014/main" id="{8CF1F5E4-37F8-5A43-9280-00A84B9298C7}"/>
              </a:ext>
            </a:extLst>
          </p:cNvPr>
          <p:cNvPicPr>
            <a:picLocks noGrp="1" noChangeAspect="1"/>
          </p:cNvPicPr>
          <p:nvPr>
            <p:ph idx="1"/>
          </p:nvPr>
        </p:nvPicPr>
        <p:blipFill>
          <a:blip r:embed="rId2">
            <a:alphaModFix amt="50000"/>
            <a:extLst>
              <a:ext uri="{BEBA8EAE-BF5A-486C-A8C5-ECC9F3942E4B}">
                <a14:imgProps xmlns:a14="http://schemas.microsoft.com/office/drawing/2010/main">
                  <a14:imgLayer>
                    <a14:imgEffect>
                      <a14:saturation sat="0"/>
                    </a14:imgEffect>
                  </a14:imgLayer>
                </a14:imgProps>
              </a:ext>
            </a:extLst>
          </a:blip>
          <a:stretch>
            <a:fillRect/>
          </a:stretch>
        </p:blipFill>
        <p:spPr>
          <a:xfrm>
            <a:off x="3352800" y="1656551"/>
            <a:ext cx="8229600" cy="3544897"/>
          </a:xfrm>
        </p:spPr>
      </p:pic>
      <p:grpSp>
        <p:nvGrpSpPr>
          <p:cNvPr id="6" name="Group 5">
            <a:extLst>
              <a:ext uri="{FF2B5EF4-FFF2-40B4-BE49-F238E27FC236}">
                <a16:creationId xmlns:a16="http://schemas.microsoft.com/office/drawing/2014/main" id="{4407F7CE-D35A-7042-A4F2-82D636E96906}"/>
              </a:ext>
            </a:extLst>
          </p:cNvPr>
          <p:cNvGrpSpPr/>
          <p:nvPr/>
        </p:nvGrpSpPr>
        <p:grpSpPr>
          <a:xfrm>
            <a:off x="6257465" y="3113082"/>
            <a:ext cx="4823192" cy="2262709"/>
            <a:chOff x="3707935" y="289018"/>
            <a:chExt cx="4823192" cy="2262709"/>
          </a:xfrm>
        </p:grpSpPr>
        <p:sp>
          <p:nvSpPr>
            <p:cNvPr id="7" name="TextBox 6">
              <a:extLst>
                <a:ext uri="{FF2B5EF4-FFF2-40B4-BE49-F238E27FC236}">
                  <a16:creationId xmlns:a16="http://schemas.microsoft.com/office/drawing/2014/main" id="{1EB41032-0713-8849-9DB2-A372A2122BE6}"/>
                </a:ext>
              </a:extLst>
            </p:cNvPr>
            <p:cNvSpPr txBox="1"/>
            <p:nvPr/>
          </p:nvSpPr>
          <p:spPr>
            <a:xfrm>
              <a:off x="4207507" y="1720730"/>
              <a:ext cx="4323620" cy="830997"/>
            </a:xfrm>
            <a:prstGeom prst="rect">
              <a:avLst/>
            </a:prstGeom>
            <a:noFill/>
          </p:spPr>
          <p:txBody>
            <a:bodyPr wrap="none" rtlCol="0">
              <a:spAutoFit/>
            </a:bodyPr>
            <a:lstStyle/>
            <a:p>
              <a:pPr algn="ctr"/>
              <a:r>
                <a:rPr lang="en-US" sz="2400" dirty="0">
                  <a:solidFill>
                    <a:srgbClr val="003470"/>
                  </a:solidFill>
                </a:rPr>
                <a:t>the kind of error gives you </a:t>
              </a:r>
            </a:p>
            <a:p>
              <a:pPr algn="ctr"/>
              <a:r>
                <a:rPr lang="en-US" sz="2400" dirty="0">
                  <a:solidFill>
                    <a:srgbClr val="003470"/>
                  </a:solidFill>
                </a:rPr>
                <a:t>a </a:t>
              </a:r>
              <a:r>
                <a:rPr lang="en-US" sz="2400" b="1" dirty="0">
                  <a:solidFill>
                    <a:srgbClr val="003470"/>
                  </a:solidFill>
                </a:rPr>
                <a:t>clue</a:t>
              </a:r>
              <a:r>
                <a:rPr lang="en-US" sz="2400" dirty="0">
                  <a:solidFill>
                    <a:srgbClr val="003470"/>
                  </a:solidFill>
                </a:rPr>
                <a:t> about what the problem is</a:t>
              </a:r>
              <a:endParaRPr lang="en-US" sz="3600" dirty="0">
                <a:solidFill>
                  <a:srgbClr val="003470"/>
                </a:solidFill>
              </a:endParaRPr>
            </a:p>
          </p:txBody>
        </p:sp>
        <p:sp>
          <p:nvSpPr>
            <p:cNvPr id="8" name="Circular Arrow 7">
              <a:extLst>
                <a:ext uri="{FF2B5EF4-FFF2-40B4-BE49-F238E27FC236}">
                  <a16:creationId xmlns:a16="http://schemas.microsoft.com/office/drawing/2014/main" id="{160F4F26-0A63-4B4E-8445-5702CB13D515}"/>
                </a:ext>
              </a:extLst>
            </p:cNvPr>
            <p:cNvSpPr/>
            <p:nvPr/>
          </p:nvSpPr>
          <p:spPr>
            <a:xfrm rot="21208508" flipH="1" flipV="1">
              <a:off x="3707935" y="289018"/>
              <a:ext cx="1850349" cy="1859305"/>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13" name="Content Placeholder 4">
            <a:extLst>
              <a:ext uri="{FF2B5EF4-FFF2-40B4-BE49-F238E27FC236}">
                <a16:creationId xmlns:a16="http://schemas.microsoft.com/office/drawing/2014/main" id="{F7D2E6E4-8790-044B-A453-4FA16C96D913}"/>
              </a:ext>
            </a:extLst>
          </p:cNvPr>
          <p:cNvPicPr>
            <a:picLocks noChangeAspect="1"/>
          </p:cNvPicPr>
          <p:nvPr/>
        </p:nvPicPr>
        <p:blipFill rotWithShape="1">
          <a:blip r:embed="rId3"/>
          <a:srcRect l="7594" t="54155" r="34354" b="38474"/>
          <a:stretch/>
        </p:blipFill>
        <p:spPr>
          <a:xfrm>
            <a:off x="3977951" y="3570514"/>
            <a:ext cx="4777273" cy="261257"/>
          </a:xfrm>
          <a:prstGeom prst="rect">
            <a:avLst/>
          </a:prstGeom>
        </p:spPr>
      </p:pic>
    </p:spTree>
    <p:extLst>
      <p:ext uri="{BB962C8B-B14F-4D97-AF65-F5344CB8AC3E}">
        <p14:creationId xmlns:p14="http://schemas.microsoft.com/office/powerpoint/2010/main" val="3996137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4">
            <a:extLst>
              <a:ext uri="{FF2B5EF4-FFF2-40B4-BE49-F238E27FC236}">
                <a16:creationId xmlns:a16="http://schemas.microsoft.com/office/drawing/2014/main" id="{1469E726-0E03-3848-9AE5-C0F586CE7A9C}"/>
              </a:ext>
            </a:extLst>
          </p:cNvPr>
          <p:cNvPicPr>
            <a:picLocks noChangeAspect="1"/>
          </p:cNvPicPr>
          <p:nvPr/>
        </p:nvPicPr>
        <p:blipFill>
          <a:blip r:embed="rId2">
            <a:alphaModFix amt="50000"/>
            <a:extLst>
              <a:ext uri="{BEBA8EAE-BF5A-486C-A8C5-ECC9F3942E4B}">
                <a14:imgProps xmlns:a14="http://schemas.microsoft.com/office/drawing/2010/main">
                  <a14:imgLayer>
                    <a14:imgEffect>
                      <a14:saturation sat="0"/>
                    </a14:imgEffect>
                  </a14:imgLayer>
                </a14:imgProps>
              </a:ext>
            </a:extLst>
          </a:blip>
          <a:stretch>
            <a:fillRect/>
          </a:stretch>
        </p:blipFill>
        <p:spPr>
          <a:xfrm>
            <a:off x="3366655" y="2180123"/>
            <a:ext cx="8229600" cy="3544897"/>
          </a:xfrm>
          <a:prstGeom prst="rect">
            <a:avLst/>
          </a:prstGeom>
        </p:spPr>
      </p:pic>
      <p:sp>
        <p:nvSpPr>
          <p:cNvPr id="2" name="Title 1">
            <a:extLst>
              <a:ext uri="{FF2B5EF4-FFF2-40B4-BE49-F238E27FC236}">
                <a16:creationId xmlns:a16="http://schemas.microsoft.com/office/drawing/2014/main" id="{5D3D6CA5-AD29-DB4B-A0C0-4BCB79AA6519}"/>
              </a:ext>
            </a:extLst>
          </p:cNvPr>
          <p:cNvSpPr>
            <a:spLocks noGrp="1"/>
          </p:cNvSpPr>
          <p:nvPr>
            <p:ph type="title"/>
          </p:nvPr>
        </p:nvSpPr>
        <p:spPr/>
        <p:txBody>
          <a:bodyPr/>
          <a:lstStyle/>
          <a:p>
            <a:r>
              <a:rPr lang="en-US" dirty="0"/>
              <a:t>Some problems are obvious</a:t>
            </a:r>
          </a:p>
        </p:txBody>
      </p:sp>
      <p:pic>
        <p:nvPicPr>
          <p:cNvPr id="5" name="Content Placeholder 4">
            <a:extLst>
              <a:ext uri="{FF2B5EF4-FFF2-40B4-BE49-F238E27FC236}">
                <a16:creationId xmlns:a16="http://schemas.microsoft.com/office/drawing/2014/main" id="{8CF1F5E4-37F8-5A43-9280-00A84B9298C7}"/>
              </a:ext>
            </a:extLst>
          </p:cNvPr>
          <p:cNvPicPr>
            <a:picLocks noGrp="1" noChangeAspect="1"/>
          </p:cNvPicPr>
          <p:nvPr>
            <p:ph idx="1"/>
          </p:nvPr>
        </p:nvPicPr>
        <p:blipFill rotWithShape="1">
          <a:blip r:embed="rId3"/>
          <a:srcRect l="44104" t="36186" r="45238" b="56536"/>
          <a:stretch/>
        </p:blipFill>
        <p:spPr>
          <a:xfrm>
            <a:off x="5610808" y="3548928"/>
            <a:ext cx="877078" cy="257981"/>
          </a:xfrm>
        </p:spPr>
      </p:pic>
      <p:grpSp>
        <p:nvGrpSpPr>
          <p:cNvPr id="9" name="Group 8">
            <a:extLst>
              <a:ext uri="{FF2B5EF4-FFF2-40B4-BE49-F238E27FC236}">
                <a16:creationId xmlns:a16="http://schemas.microsoft.com/office/drawing/2014/main" id="{6A9D3350-98C2-9F42-B6AE-73845D95DE13}"/>
              </a:ext>
            </a:extLst>
          </p:cNvPr>
          <p:cNvGrpSpPr/>
          <p:nvPr/>
        </p:nvGrpSpPr>
        <p:grpSpPr>
          <a:xfrm>
            <a:off x="4259903" y="1628074"/>
            <a:ext cx="4823756" cy="2219776"/>
            <a:chOff x="2539194" y="1862217"/>
            <a:chExt cx="4823756" cy="2219776"/>
          </a:xfrm>
        </p:grpSpPr>
        <p:sp>
          <p:nvSpPr>
            <p:cNvPr id="10" name="TextBox 9">
              <a:extLst>
                <a:ext uri="{FF2B5EF4-FFF2-40B4-BE49-F238E27FC236}">
                  <a16:creationId xmlns:a16="http://schemas.microsoft.com/office/drawing/2014/main" id="{4334A256-910E-0E4E-9B49-37FCB94C2108}"/>
                </a:ext>
              </a:extLst>
            </p:cNvPr>
            <p:cNvSpPr txBox="1"/>
            <p:nvPr/>
          </p:nvSpPr>
          <p:spPr>
            <a:xfrm>
              <a:off x="2539194" y="1862217"/>
              <a:ext cx="4823756" cy="830997"/>
            </a:xfrm>
            <a:prstGeom prst="rect">
              <a:avLst/>
            </a:prstGeom>
            <a:noFill/>
          </p:spPr>
          <p:txBody>
            <a:bodyPr wrap="none" rtlCol="0">
              <a:spAutoFit/>
            </a:bodyPr>
            <a:lstStyle/>
            <a:p>
              <a:pPr algn="ctr"/>
              <a:r>
                <a:rPr lang="en-US" sz="2400" dirty="0">
                  <a:solidFill>
                    <a:srgbClr val="003470"/>
                  </a:solidFill>
                </a:rPr>
                <a:t>it also tells you </a:t>
              </a:r>
              <a:r>
                <a:rPr lang="en-US" sz="2400" b="1" dirty="0">
                  <a:solidFill>
                    <a:srgbClr val="003470"/>
                  </a:solidFill>
                </a:rPr>
                <a:t>where</a:t>
              </a:r>
              <a:r>
                <a:rPr lang="en-US" sz="2400" dirty="0">
                  <a:solidFill>
                    <a:srgbClr val="003470"/>
                  </a:solidFill>
                </a:rPr>
                <a:t> the problem is</a:t>
              </a:r>
            </a:p>
            <a:p>
              <a:pPr algn="ctr"/>
              <a:r>
                <a:rPr lang="en-US" sz="2400" dirty="0">
                  <a:solidFill>
                    <a:srgbClr val="003470"/>
                  </a:solidFill>
                </a:rPr>
                <a:t>(but be careful!)</a:t>
              </a:r>
              <a:endParaRPr lang="en-US" sz="3600" dirty="0">
                <a:solidFill>
                  <a:srgbClr val="003470"/>
                </a:solidFill>
              </a:endParaRPr>
            </a:p>
          </p:txBody>
        </p:sp>
        <p:sp>
          <p:nvSpPr>
            <p:cNvPr id="11" name="Circular Arrow 10">
              <a:extLst>
                <a:ext uri="{FF2B5EF4-FFF2-40B4-BE49-F238E27FC236}">
                  <a16:creationId xmlns:a16="http://schemas.microsoft.com/office/drawing/2014/main" id="{74252315-40CE-E54A-80DA-CB839700E0F6}"/>
                </a:ext>
              </a:extLst>
            </p:cNvPr>
            <p:cNvSpPr/>
            <p:nvPr/>
          </p:nvSpPr>
          <p:spPr>
            <a:xfrm rot="12328294" flipH="1" flipV="1">
              <a:off x="4617476" y="2222688"/>
              <a:ext cx="1850349" cy="1859305"/>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3960142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6C829-3932-D647-AA19-A6274AFA50A2}"/>
              </a:ext>
            </a:extLst>
          </p:cNvPr>
          <p:cNvSpPr>
            <a:spLocks noGrp="1"/>
          </p:cNvSpPr>
          <p:nvPr>
            <p:ph type="title"/>
          </p:nvPr>
        </p:nvSpPr>
        <p:spPr/>
        <p:txBody>
          <a:bodyPr/>
          <a:lstStyle/>
          <a:p>
            <a:r>
              <a:rPr lang="en-US" dirty="0"/>
              <a:t>Common </a:t>
            </a:r>
            <a:r>
              <a:rPr lang="en-US" b="1" dirty="0">
                <a:latin typeface="Courier" pitchFamily="2" charset="0"/>
              </a:rPr>
              <a:t>Exceptions</a:t>
            </a:r>
            <a:endParaRPr lang="en-US" dirty="0"/>
          </a:p>
        </p:txBody>
      </p:sp>
      <p:sp>
        <p:nvSpPr>
          <p:cNvPr id="3" name="Content Placeholder 2">
            <a:extLst>
              <a:ext uri="{FF2B5EF4-FFF2-40B4-BE49-F238E27FC236}">
                <a16:creationId xmlns:a16="http://schemas.microsoft.com/office/drawing/2014/main" id="{093ECBDC-7BEC-B740-85BB-56B63A7F9E3C}"/>
              </a:ext>
            </a:extLst>
          </p:cNvPr>
          <p:cNvSpPr>
            <a:spLocks noGrp="1"/>
          </p:cNvSpPr>
          <p:nvPr>
            <p:ph idx="1"/>
          </p:nvPr>
        </p:nvSpPr>
        <p:spPr/>
        <p:txBody>
          <a:bodyPr anchor="t">
            <a:normAutofit/>
          </a:bodyPr>
          <a:lstStyle/>
          <a:p>
            <a:r>
              <a:rPr lang="en-US" sz="2400" b="1" dirty="0" err="1">
                <a:latin typeface="Courier" pitchFamily="2" charset="0"/>
              </a:rPr>
              <a:t>NameError</a:t>
            </a:r>
            <a:r>
              <a:rPr lang="en-US" sz="2400" b="1" dirty="0"/>
              <a:t>: </a:t>
            </a:r>
            <a:r>
              <a:rPr lang="en-US" sz="2400" dirty="0"/>
              <a:t>raised when Python can’t find the thing you’re referring to (a variable or a function)</a:t>
            </a:r>
          </a:p>
        </p:txBody>
      </p:sp>
      <p:pic>
        <p:nvPicPr>
          <p:cNvPr id="4" name="Content Placeholder 4">
            <a:extLst>
              <a:ext uri="{FF2B5EF4-FFF2-40B4-BE49-F238E27FC236}">
                <a16:creationId xmlns:a16="http://schemas.microsoft.com/office/drawing/2014/main" id="{79789909-67B8-A54C-9478-A2DA4AB3AF0F}"/>
              </a:ext>
            </a:extLst>
          </p:cNvPr>
          <p:cNvPicPr>
            <a:picLocks noChangeAspect="1"/>
          </p:cNvPicPr>
          <p:nvPr/>
        </p:nvPicPr>
        <p:blipFill>
          <a:blip r:embed="rId2"/>
          <a:stretch>
            <a:fillRect/>
          </a:stretch>
        </p:blipFill>
        <p:spPr>
          <a:xfrm>
            <a:off x="3412068" y="2064271"/>
            <a:ext cx="8229600" cy="3544897"/>
          </a:xfrm>
          <a:prstGeom prst="rect">
            <a:avLst/>
          </a:prstGeom>
        </p:spPr>
      </p:pic>
    </p:spTree>
    <p:extLst>
      <p:ext uri="{BB962C8B-B14F-4D97-AF65-F5344CB8AC3E}">
        <p14:creationId xmlns:p14="http://schemas.microsoft.com/office/powerpoint/2010/main" val="3129258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6C829-3932-D647-AA19-A6274AFA50A2}"/>
              </a:ext>
            </a:extLst>
          </p:cNvPr>
          <p:cNvSpPr>
            <a:spLocks noGrp="1"/>
          </p:cNvSpPr>
          <p:nvPr>
            <p:ph type="title"/>
          </p:nvPr>
        </p:nvSpPr>
        <p:spPr/>
        <p:txBody>
          <a:bodyPr/>
          <a:lstStyle/>
          <a:p>
            <a:r>
              <a:rPr lang="en-US" dirty="0"/>
              <a:t>Common </a:t>
            </a:r>
            <a:r>
              <a:rPr lang="en-US" b="1" dirty="0">
                <a:latin typeface="Courier" pitchFamily="2" charset="0"/>
              </a:rPr>
              <a:t>Exceptions</a:t>
            </a:r>
            <a:endParaRPr lang="en-US" dirty="0"/>
          </a:p>
        </p:txBody>
      </p:sp>
      <p:sp>
        <p:nvSpPr>
          <p:cNvPr id="3" name="Content Placeholder 2">
            <a:extLst>
              <a:ext uri="{FF2B5EF4-FFF2-40B4-BE49-F238E27FC236}">
                <a16:creationId xmlns:a16="http://schemas.microsoft.com/office/drawing/2014/main" id="{093ECBDC-7BEC-B740-85BB-56B63A7F9E3C}"/>
              </a:ext>
            </a:extLst>
          </p:cNvPr>
          <p:cNvSpPr>
            <a:spLocks noGrp="1"/>
          </p:cNvSpPr>
          <p:nvPr>
            <p:ph idx="1"/>
          </p:nvPr>
        </p:nvSpPr>
        <p:spPr/>
        <p:txBody>
          <a:bodyPr anchor="t">
            <a:normAutofit/>
          </a:bodyPr>
          <a:lstStyle/>
          <a:p>
            <a:r>
              <a:rPr lang="en-US" sz="2400" b="1" dirty="0" err="1">
                <a:latin typeface="Courier" pitchFamily="2" charset="0"/>
              </a:rPr>
              <a:t>TypeError</a:t>
            </a:r>
            <a:r>
              <a:rPr lang="en-US" sz="2400" b="1" dirty="0"/>
              <a:t>: </a:t>
            </a:r>
            <a:r>
              <a:rPr lang="en-US" sz="2400" dirty="0"/>
              <a:t>raised when you try to perform an operation on an object that’s not the right type (i.e. a </a:t>
            </a:r>
            <a:r>
              <a:rPr lang="en-US" sz="2400" dirty="0">
                <a:latin typeface="Courier" pitchFamily="2" charset="0"/>
              </a:rPr>
              <a:t>string</a:t>
            </a:r>
            <a:r>
              <a:rPr lang="en-US" sz="2400" dirty="0"/>
              <a:t> instead of a number) </a:t>
            </a:r>
          </a:p>
        </p:txBody>
      </p:sp>
      <p:pic>
        <p:nvPicPr>
          <p:cNvPr id="4" name="Content Placeholder 4">
            <a:extLst>
              <a:ext uri="{FF2B5EF4-FFF2-40B4-BE49-F238E27FC236}">
                <a16:creationId xmlns:a16="http://schemas.microsoft.com/office/drawing/2014/main" id="{79789909-67B8-A54C-9478-A2DA4AB3AF0F}"/>
              </a:ext>
            </a:extLst>
          </p:cNvPr>
          <p:cNvPicPr>
            <a:picLocks noChangeAspect="1"/>
          </p:cNvPicPr>
          <p:nvPr/>
        </p:nvPicPr>
        <p:blipFill>
          <a:blip r:embed="rId2"/>
          <a:stretch>
            <a:fillRect/>
          </a:stretch>
        </p:blipFill>
        <p:spPr>
          <a:xfrm>
            <a:off x="3311236" y="2181471"/>
            <a:ext cx="8229600" cy="3395217"/>
          </a:xfrm>
          <a:prstGeom prst="rect">
            <a:avLst/>
          </a:prstGeom>
        </p:spPr>
      </p:pic>
    </p:spTree>
    <p:extLst>
      <p:ext uri="{BB962C8B-B14F-4D97-AF65-F5344CB8AC3E}">
        <p14:creationId xmlns:p14="http://schemas.microsoft.com/office/powerpoint/2010/main" val="3678778846"/>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{44CAA6D2-73C3-084C-8F3A-B537DB3AE7AC}tf10001124</Template>
  <TotalTime>514</TotalTime>
  <Words>912</Words>
  <Application>Microsoft Macintosh PowerPoint</Application>
  <PresentationFormat>Widescreen</PresentationFormat>
  <Paragraphs>113</Paragraphs>
  <Slides>29</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Calibri</vt:lpstr>
      <vt:lpstr>Corbel</vt:lpstr>
      <vt:lpstr>Courier</vt:lpstr>
      <vt:lpstr>Wingdings 2</vt:lpstr>
      <vt:lpstr>Frame</vt:lpstr>
      <vt:lpstr>In-class activity: Debugging </vt:lpstr>
      <vt:lpstr>RECAP: the programming process</vt:lpstr>
      <vt:lpstr>RECAP: the programming process</vt:lpstr>
      <vt:lpstr>Fun history: the term “debug”</vt:lpstr>
      <vt:lpstr>Some problems are obvious</vt:lpstr>
      <vt:lpstr>Some problems are obvious</vt:lpstr>
      <vt:lpstr>Some problems are obvious</vt:lpstr>
      <vt:lpstr>Common Exceptions</vt:lpstr>
      <vt:lpstr>Common Exceptions</vt:lpstr>
      <vt:lpstr>Common Exceptions</vt:lpstr>
      <vt:lpstr>Common Exceptions</vt:lpstr>
      <vt:lpstr>Common Exceptions</vt:lpstr>
      <vt:lpstr>Common Exceptions</vt:lpstr>
      <vt:lpstr>Common Exceptions</vt:lpstr>
      <vt:lpstr>Common Exceptions</vt:lpstr>
      <vt:lpstr>Less common Exceptions</vt:lpstr>
      <vt:lpstr>Exceptions = relatively easy to fix</vt:lpstr>
      <vt:lpstr>Logical errors</vt:lpstr>
      <vt:lpstr>Logical errors</vt:lpstr>
      <vt:lpstr>An analogy</vt:lpstr>
      <vt:lpstr>Discussion</vt:lpstr>
      <vt:lpstr>Step 1: map out the code</vt:lpstr>
      <vt:lpstr>Step 2: “rubber ducking”</vt:lpstr>
      <vt:lpstr>Step 3: add print() statements</vt:lpstr>
      <vt:lpstr>Step 3: add print() statements</vt:lpstr>
      <vt:lpstr>Step 3: add print() statements</vt:lpstr>
      <vt:lpstr>Takeaways</vt:lpstr>
      <vt:lpstr>Your task</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for Everyone – Welcome!</dc:title>
  <dc:creator>Mosca, Ab</dc:creator>
  <cp:lastModifiedBy>Mosca, Ab</cp:lastModifiedBy>
  <cp:revision>20</cp:revision>
  <dcterms:created xsi:type="dcterms:W3CDTF">2023-08-03T18:49:17Z</dcterms:created>
  <dcterms:modified xsi:type="dcterms:W3CDTF">2023-09-28T15:27:52Z</dcterms:modified>
</cp:coreProperties>
</file>

<file path=docProps/thumbnail.jpeg>
</file>